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8999538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18" d="100"/>
          <a:sy n="118" d="100"/>
        </p:scale>
        <p:origin x="400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72842"/>
            <a:ext cx="5829300" cy="313317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726842"/>
            <a:ext cx="5143500" cy="2172804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90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02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43638"/>
            <a:ext cx="5915025" cy="374355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22610"/>
            <a:ext cx="5915025" cy="196864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61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988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79144"/>
            <a:ext cx="5915025" cy="173949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06137"/>
            <a:ext cx="2901255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287331"/>
            <a:ext cx="2901255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06137"/>
            <a:ext cx="2915543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287331"/>
            <a:ext cx="2915543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83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58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356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295769"/>
            <a:ext cx="3471863" cy="639550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51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295769"/>
            <a:ext cx="3471863" cy="639550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51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078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79142"/>
            <a:ext cx="1478756" cy="762669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79142"/>
            <a:ext cx="4350544" cy="762669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856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79144"/>
            <a:ext cx="5915025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395710"/>
            <a:ext cx="5915025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474-CE64-4A46-AD28-98EEABAC7D86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341240"/>
            <a:ext cx="231457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65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aaa@tukorea.ac.k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997BF5C4-FE7E-4980-95C4-E8D2A59C4C5F}"/>
              </a:ext>
            </a:extLst>
          </p:cNvPr>
          <p:cNvSpPr/>
          <p:nvPr/>
        </p:nvSpPr>
        <p:spPr>
          <a:xfrm>
            <a:off x="292100" y="748887"/>
            <a:ext cx="6311901" cy="18324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CDDA21-3DB3-42FA-A0D1-773EBD64C34B}"/>
              </a:ext>
            </a:extLst>
          </p:cNvPr>
          <p:cNvSpPr txBox="1"/>
          <p:nvPr/>
        </p:nvSpPr>
        <p:spPr>
          <a:xfrm>
            <a:off x="-5810" y="5421607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0070C0"/>
                </a:solidFill>
              </a:rPr>
              <a:t>&lt; </a:t>
            </a:r>
            <a:r>
              <a:rPr lang="ko-KR" altLang="en-US" sz="1600" b="1" dirty="0">
                <a:solidFill>
                  <a:srgbClr val="0070C0"/>
                </a:solidFill>
              </a:rPr>
              <a:t>연구실 개발 실적</a:t>
            </a:r>
            <a:r>
              <a:rPr lang="en-US" altLang="ko-KR" sz="1600" b="1" dirty="0">
                <a:solidFill>
                  <a:srgbClr val="0070C0"/>
                </a:solidFill>
              </a:rPr>
              <a:t>&gt;</a:t>
            </a:r>
            <a:endParaRPr lang="ko-KR" altLang="en-US" sz="1600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EFF869-0320-49F8-9F08-1F692F3490FA}"/>
              </a:ext>
            </a:extLst>
          </p:cNvPr>
          <p:cNvSpPr txBox="1"/>
          <p:nvPr/>
        </p:nvSpPr>
        <p:spPr>
          <a:xfrm>
            <a:off x="292100" y="1059231"/>
            <a:ext cx="6311901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</a:rPr>
              <a:t>1. </a:t>
            </a:r>
            <a:r>
              <a:rPr lang="ko-KR" altLang="en-US" sz="1200" b="1" dirty="0">
                <a:solidFill>
                  <a:srgbClr val="0070C0"/>
                </a:solidFill>
              </a:rPr>
              <a:t>연구실소개</a:t>
            </a:r>
            <a:r>
              <a:rPr lang="en-US" altLang="ko-KR" sz="1200" b="1" dirty="0">
                <a:solidFill>
                  <a:srgbClr val="0070C0"/>
                </a:solidFill>
              </a:rPr>
              <a:t> </a:t>
            </a:r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로봇공학</a:t>
            </a:r>
            <a:r>
              <a:rPr lang="en-US" altLang="ko-KR" sz="1100" dirty="0">
                <a:solidFill>
                  <a:srgbClr val="0070C0"/>
                </a:solidFill>
              </a:rPr>
              <a:t>(Robotics) </a:t>
            </a:r>
            <a:r>
              <a:rPr lang="ko-KR" altLang="en-US" sz="1100" dirty="0">
                <a:solidFill>
                  <a:srgbClr val="0070C0"/>
                </a:solidFill>
              </a:rPr>
              <a:t>개념을 융합하여 인간과의 정서적 교감을 이끌어내는 아름답고 혁신적인 로봇디자인을 개발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단순한 외형 디자인을 넘어서 기능적 형태학</a:t>
            </a:r>
            <a:r>
              <a:rPr lang="en-US" altLang="ko-KR" sz="1100" dirty="0">
                <a:solidFill>
                  <a:srgbClr val="0070C0"/>
                </a:solidFill>
              </a:rPr>
              <a:t>(Functional Morphology)</a:t>
            </a:r>
            <a:r>
              <a:rPr lang="ko-KR" altLang="en-US" sz="1100" dirty="0">
                <a:solidFill>
                  <a:srgbClr val="0070C0"/>
                </a:solidFill>
              </a:rPr>
              <a:t>과 인간</a:t>
            </a:r>
            <a:r>
              <a:rPr lang="en-US" altLang="ko-KR" sz="1100" dirty="0">
                <a:solidFill>
                  <a:srgbClr val="0070C0"/>
                </a:solidFill>
              </a:rPr>
              <a:t>-</a:t>
            </a:r>
            <a:r>
              <a:rPr lang="ko-KR" altLang="en-US" sz="1100" dirty="0">
                <a:solidFill>
                  <a:srgbClr val="0070C0"/>
                </a:solidFill>
              </a:rPr>
              <a:t>로봇 상호작용</a:t>
            </a:r>
            <a:r>
              <a:rPr lang="en-US" altLang="ko-KR" sz="1100" dirty="0">
                <a:solidFill>
                  <a:srgbClr val="0070C0"/>
                </a:solidFill>
              </a:rPr>
              <a:t>(Human-Robot Interaction, HRI) </a:t>
            </a:r>
            <a:r>
              <a:rPr lang="ko-KR" altLang="en-US" sz="1100" dirty="0">
                <a:solidFill>
                  <a:srgbClr val="0070C0"/>
                </a:solidFill>
              </a:rPr>
              <a:t>디자인을 통합적으로 연구하여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인간과 자연스럽게 공존할 수 있는 로봇 디자인을 개발</a:t>
            </a:r>
            <a:r>
              <a:rPr lang="en-US" altLang="ko-KR" sz="1100" dirty="0">
                <a:solidFill>
                  <a:srgbClr val="0070C0"/>
                </a:solidFill>
              </a:rPr>
              <a:t>.(</a:t>
            </a:r>
            <a:r>
              <a:rPr lang="ko-KR" altLang="en-US" sz="1100" dirty="0">
                <a:solidFill>
                  <a:srgbClr val="0070C0"/>
                </a:solidFill>
              </a:rPr>
              <a:t>책임교수</a:t>
            </a:r>
            <a:r>
              <a:rPr lang="en-US" altLang="ko-KR" sz="1100" dirty="0">
                <a:solidFill>
                  <a:srgbClr val="0070C0"/>
                </a:solidFill>
              </a:rPr>
              <a:t>: </a:t>
            </a:r>
            <a:r>
              <a:rPr lang="ko-KR" altLang="en-US" sz="1100" dirty="0">
                <a:solidFill>
                  <a:srgbClr val="0070C0"/>
                </a:solidFill>
              </a:rPr>
              <a:t>홍성수 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현재 석사 과정 </a:t>
            </a:r>
            <a:r>
              <a:rPr lang="en-US" altLang="ko-KR" sz="1100" dirty="0">
                <a:solidFill>
                  <a:srgbClr val="0070C0"/>
                </a:solidFill>
              </a:rPr>
              <a:t>3</a:t>
            </a:r>
            <a:r>
              <a:rPr lang="ko-KR" altLang="en-US" sz="1100" dirty="0">
                <a:solidFill>
                  <a:srgbClr val="0070C0"/>
                </a:solidFill>
              </a:rPr>
              <a:t>명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학부 과정 </a:t>
            </a:r>
            <a:r>
              <a:rPr lang="en-US" altLang="ko-KR" sz="1100" dirty="0">
                <a:solidFill>
                  <a:srgbClr val="0070C0"/>
                </a:solidFill>
              </a:rPr>
              <a:t>3</a:t>
            </a:r>
            <a:r>
              <a:rPr lang="ko-KR" altLang="en-US" sz="1100" dirty="0">
                <a:solidFill>
                  <a:srgbClr val="0070C0"/>
                </a:solidFill>
              </a:rPr>
              <a:t>명 총 </a:t>
            </a:r>
            <a:r>
              <a:rPr lang="en-US" altLang="ko-KR" sz="1100" dirty="0">
                <a:solidFill>
                  <a:srgbClr val="0070C0"/>
                </a:solidFill>
              </a:rPr>
              <a:t>6</a:t>
            </a:r>
            <a:r>
              <a:rPr lang="ko-KR" altLang="en-US" sz="1100" dirty="0">
                <a:solidFill>
                  <a:srgbClr val="0070C0"/>
                </a:solidFill>
              </a:rPr>
              <a:t>명의 학생들이 연구 활동에 참여하고 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B3D8B18-8B72-47A9-895D-FBBEDF678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976" y="5498931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00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B9FBD06-DCE2-4770-93B1-D41F3134F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05" y="5162642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0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613D07-6BDA-4FEB-B962-611CFAA41DF7}"/>
              </a:ext>
            </a:extLst>
          </p:cNvPr>
          <p:cNvSpPr txBox="1"/>
          <p:nvPr/>
        </p:nvSpPr>
        <p:spPr>
          <a:xfrm>
            <a:off x="267242" y="2315820"/>
            <a:ext cx="631190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</a:rPr>
              <a:t>2. </a:t>
            </a:r>
            <a:r>
              <a:rPr lang="ko-KR" altLang="en-US" sz="1200" b="1" dirty="0">
                <a:solidFill>
                  <a:srgbClr val="0070C0"/>
                </a:solidFill>
              </a:rPr>
              <a:t>연구분야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just"/>
            <a:r>
              <a:rPr lang="en-US" altLang="ko-KR" sz="1100" dirty="0">
                <a:solidFill>
                  <a:srgbClr val="0070C0"/>
                </a:solidFill>
              </a:rPr>
              <a:t> - </a:t>
            </a:r>
            <a:r>
              <a:rPr lang="ko-KR" altLang="en-US" sz="1100" dirty="0">
                <a:solidFill>
                  <a:srgbClr val="0070C0"/>
                </a:solidFill>
              </a:rPr>
              <a:t>로봇 디자인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제품 디자인</a:t>
            </a:r>
            <a:r>
              <a:rPr lang="en-US" altLang="ko-KR" sz="1100" dirty="0">
                <a:solidFill>
                  <a:srgbClr val="0070C0"/>
                </a:solidFill>
              </a:rPr>
              <a:t>, UI/UX </a:t>
            </a:r>
            <a:r>
              <a:rPr lang="ko-KR" altLang="en-US" sz="1100" dirty="0">
                <a:solidFill>
                  <a:srgbClr val="0070C0"/>
                </a:solidFill>
              </a:rPr>
              <a:t>디자인 개발</a:t>
            </a:r>
          </a:p>
          <a:p>
            <a:pPr algn="just"/>
            <a:r>
              <a:rPr lang="en-US" altLang="ko-KR" sz="1100" dirty="0">
                <a:solidFill>
                  <a:srgbClr val="0070C0"/>
                </a:solidFill>
              </a:rPr>
              <a:t>- </a:t>
            </a:r>
            <a:r>
              <a:rPr lang="ko-KR" altLang="en-US" sz="1100" dirty="0">
                <a:solidFill>
                  <a:srgbClr val="0070C0"/>
                </a:solidFill>
              </a:rPr>
              <a:t> </a:t>
            </a:r>
            <a:r>
              <a:rPr lang="en-US" altLang="ko-KR" sz="1100" dirty="0">
                <a:solidFill>
                  <a:srgbClr val="0070C0"/>
                </a:solidFill>
              </a:rPr>
              <a:t>Human-Robot Interaction </a:t>
            </a:r>
            <a:r>
              <a:rPr lang="ko-KR" altLang="en-US" sz="1100" dirty="0">
                <a:solidFill>
                  <a:srgbClr val="0070C0"/>
                </a:solidFill>
              </a:rPr>
              <a:t>디자인 연구</a:t>
            </a:r>
            <a:endParaRPr lang="en-US" altLang="ko-KR" sz="1100" dirty="0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0CCB94-0FF9-48B5-B1EC-EC519EE3158B}"/>
              </a:ext>
            </a:extLst>
          </p:cNvPr>
          <p:cNvSpPr txBox="1"/>
          <p:nvPr/>
        </p:nvSpPr>
        <p:spPr>
          <a:xfrm>
            <a:off x="267241" y="3015132"/>
            <a:ext cx="631190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</a:rPr>
              <a:t>3. </a:t>
            </a:r>
            <a:r>
              <a:rPr lang="ko-KR" altLang="en-US" sz="1200" b="1" dirty="0">
                <a:solidFill>
                  <a:srgbClr val="0070C0"/>
                </a:solidFill>
              </a:rPr>
              <a:t>모집대상 및 지원자격</a:t>
            </a:r>
            <a:r>
              <a:rPr lang="en-US" altLang="ko-KR" sz="1200" b="1" dirty="0">
                <a:solidFill>
                  <a:srgbClr val="0070C0"/>
                </a:solidFill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</a:rPr>
              <a:t>우대사항</a:t>
            </a:r>
            <a:r>
              <a:rPr lang="en-US" altLang="ko-KR" sz="1200" b="1" dirty="0">
                <a:solidFill>
                  <a:srgbClr val="0070C0"/>
                </a:solidFill>
              </a:rPr>
              <a:t>)  </a:t>
            </a:r>
          </a:p>
          <a:p>
            <a:pPr algn="just"/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 - 2026</a:t>
            </a: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학년도 전기 일반대학원 </a:t>
            </a:r>
            <a:r>
              <a:rPr lang="ko-KR" altLang="en-US" sz="1100" dirty="0" err="1">
                <a:solidFill>
                  <a:srgbClr val="0070C0"/>
                </a:solidFill>
                <a:latin typeface="+mj-ea"/>
                <a:ea typeface="+mj-ea"/>
              </a:rPr>
              <a:t>입학가</a:t>
            </a:r>
            <a:endParaRPr lang="en-US" altLang="ko-KR" sz="1100" dirty="0">
              <a:solidFill>
                <a:srgbClr val="0070C0"/>
              </a:solidFill>
              <a:latin typeface="+mj-ea"/>
              <a:ea typeface="+mj-ea"/>
            </a:endParaRPr>
          </a:p>
          <a:p>
            <a:pPr algn="just"/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 - 4</a:t>
            </a: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학년 </a:t>
            </a:r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1</a:t>
            </a: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학기 기준 학점 </a:t>
            </a:r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3.0</a:t>
            </a: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이상 인자</a:t>
            </a:r>
            <a:endParaRPr lang="en-US" altLang="ko-KR" sz="1100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B5D8C8-203E-4373-A902-0FD0AD85990D}"/>
              </a:ext>
            </a:extLst>
          </p:cNvPr>
          <p:cNvSpPr txBox="1"/>
          <p:nvPr/>
        </p:nvSpPr>
        <p:spPr>
          <a:xfrm>
            <a:off x="267241" y="3718765"/>
            <a:ext cx="63119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100" b="1" dirty="0">
                <a:solidFill>
                  <a:srgbClr val="0070C0"/>
                </a:solidFill>
                <a:latin typeface="+mj-ea"/>
                <a:ea typeface="+mj-ea"/>
              </a:rPr>
              <a:t>4. </a:t>
            </a:r>
            <a:r>
              <a:rPr lang="ko-KR" altLang="en-US" sz="1100" b="1" dirty="0">
                <a:solidFill>
                  <a:srgbClr val="0070C0"/>
                </a:solidFill>
                <a:latin typeface="+mj-ea"/>
                <a:ea typeface="+mj-ea"/>
              </a:rPr>
              <a:t>혜택</a:t>
            </a:r>
            <a:endParaRPr lang="en-US" altLang="ko-KR" sz="1100" b="1" dirty="0">
              <a:solidFill>
                <a:srgbClr val="0070C0"/>
              </a:solidFill>
              <a:latin typeface="+mj-ea"/>
              <a:ea typeface="+mj-ea"/>
            </a:endParaRPr>
          </a:p>
          <a:p>
            <a:pPr algn="just"/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 - </a:t>
            </a: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졸업까지 등록금 전액 지원</a:t>
            </a:r>
            <a:endParaRPr lang="en-US" altLang="ko-KR" sz="1100" dirty="0">
              <a:solidFill>
                <a:srgbClr val="0070C0"/>
              </a:solidFill>
              <a:latin typeface="+mj-ea"/>
              <a:ea typeface="+mj-ea"/>
            </a:endParaRPr>
          </a:p>
          <a:p>
            <a:pPr algn="just"/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 - </a:t>
            </a: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프로젝트 참여에 따라 연구비 지원</a:t>
            </a:r>
            <a:endParaRPr lang="en-US" altLang="ko-KR" sz="1100" dirty="0">
              <a:solidFill>
                <a:srgbClr val="0070C0"/>
              </a:solidFill>
              <a:latin typeface="+mj-ea"/>
              <a:ea typeface="+mj-ea"/>
            </a:endParaRPr>
          </a:p>
          <a:p>
            <a:pPr algn="just"/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 -</a:t>
            </a: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 학술대회 및 해외 컨퍼런스 참가비 지원</a:t>
            </a:r>
            <a:endParaRPr lang="en-US" altLang="ko-KR" sz="1100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A02940-BD3D-4A03-BE91-7D2600A00204}"/>
              </a:ext>
            </a:extLst>
          </p:cNvPr>
          <p:cNvSpPr txBox="1"/>
          <p:nvPr/>
        </p:nvSpPr>
        <p:spPr>
          <a:xfrm>
            <a:off x="267241" y="4533308"/>
            <a:ext cx="25164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</a:rPr>
              <a:t>5. </a:t>
            </a:r>
            <a:r>
              <a:rPr lang="ko-KR" altLang="en-US" sz="1200" b="1" dirty="0">
                <a:solidFill>
                  <a:srgbClr val="0070C0"/>
                </a:solidFill>
              </a:rPr>
              <a:t>비고 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just"/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 -</a:t>
            </a: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위치</a:t>
            </a:r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 : TIP 306</a:t>
            </a: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호</a:t>
            </a:r>
            <a:endParaRPr lang="en-US" altLang="ko-KR" sz="1100" dirty="0">
              <a:solidFill>
                <a:srgbClr val="0070C0"/>
              </a:solidFill>
              <a:latin typeface="+mj-ea"/>
              <a:ea typeface="+mj-ea"/>
            </a:endParaRPr>
          </a:p>
          <a:p>
            <a:pPr algn="just"/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- </a:t>
            </a: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홈페이지 </a:t>
            </a:r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: www.robotdesign.org</a:t>
            </a:r>
          </a:p>
          <a:p>
            <a:pPr marL="171450" indent="-171450" algn="just">
              <a:buFontTx/>
              <a:buChar char="-"/>
            </a:pP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참여시기</a:t>
            </a:r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조율 가능</a:t>
            </a:r>
            <a:endParaRPr lang="en-US" altLang="ko-KR" sz="1100" dirty="0">
              <a:solidFill>
                <a:srgbClr val="0070C0"/>
              </a:solidFill>
              <a:latin typeface="+mj-ea"/>
              <a:ea typeface="+mj-ea"/>
            </a:endParaRPr>
          </a:p>
          <a:p>
            <a:pPr algn="just"/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- </a:t>
            </a: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모집인원 </a:t>
            </a:r>
            <a:r>
              <a:rPr lang="en-US" altLang="ko-KR" sz="1100" dirty="0">
                <a:solidFill>
                  <a:srgbClr val="0070C0"/>
                </a:solidFill>
                <a:latin typeface="+mj-ea"/>
                <a:ea typeface="+mj-ea"/>
              </a:rPr>
              <a:t>: 2</a:t>
            </a:r>
            <a:r>
              <a:rPr lang="ko-KR" altLang="en-US" sz="1100" dirty="0">
                <a:solidFill>
                  <a:srgbClr val="0070C0"/>
                </a:solidFill>
                <a:latin typeface="+mj-ea"/>
                <a:ea typeface="+mj-ea"/>
              </a:rPr>
              <a:t>명</a:t>
            </a:r>
            <a:endParaRPr lang="en-US" altLang="ko-KR" sz="1100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pic>
        <p:nvPicPr>
          <p:cNvPr id="12" name="그림 11" descr="스크린샷이(가) 표시된 사진&#10;&#10;자동 생성된 설명">
            <a:extLst>
              <a:ext uri="{FF2B5EF4-FFF2-40B4-BE49-F238E27FC236}">
                <a16:creationId xmlns:a16="http://schemas.microsoft.com/office/drawing/2014/main" id="{FCEC7DA5-F46C-0C42-C369-64E035CAA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61" y="5850484"/>
            <a:ext cx="6508158" cy="22797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BECE10-F2CA-F491-5600-85C25A2B224F}"/>
              </a:ext>
            </a:extLst>
          </p:cNvPr>
          <p:cNvSpPr txBox="1"/>
          <p:nvPr/>
        </p:nvSpPr>
        <p:spPr>
          <a:xfrm>
            <a:off x="53508" y="234241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rgbClr val="0070C0"/>
                </a:solidFill>
              </a:rPr>
              <a:t>로봇</a:t>
            </a:r>
            <a:r>
              <a:rPr lang="en-US" altLang="ko-KR" sz="2400" b="1" dirty="0">
                <a:solidFill>
                  <a:srgbClr val="0070C0"/>
                </a:solidFill>
              </a:rPr>
              <a:t>AI </a:t>
            </a:r>
            <a:r>
              <a:rPr lang="ko-KR" altLang="en-US" sz="2400" b="1" dirty="0">
                <a:solidFill>
                  <a:srgbClr val="0070C0"/>
                </a:solidFill>
              </a:rPr>
              <a:t>디자인 연구소</a:t>
            </a:r>
            <a:endParaRPr lang="ko-KR" altLang="en-US" sz="2400" dirty="0">
              <a:solidFill>
                <a:srgbClr val="0070C0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4E47A44-B635-C1EC-AD75-9145006C3313}"/>
              </a:ext>
            </a:extLst>
          </p:cNvPr>
          <p:cNvSpPr/>
          <p:nvPr/>
        </p:nvSpPr>
        <p:spPr>
          <a:xfrm>
            <a:off x="0" y="8181037"/>
            <a:ext cx="6873500" cy="8185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35AD65-67B6-58A6-B1BD-1506C751D0DF}"/>
              </a:ext>
            </a:extLst>
          </p:cNvPr>
          <p:cNvSpPr txBox="1"/>
          <p:nvPr/>
        </p:nvSpPr>
        <p:spPr>
          <a:xfrm>
            <a:off x="306489" y="8267121"/>
            <a:ext cx="631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2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지원방법</a:t>
            </a:r>
            <a:endParaRPr lang="en-US" altLang="ko-KR" sz="1200" b="1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책임교수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홍성수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/ hss</a:t>
            </a:r>
            <a:r>
              <a:rPr lang="en-US" altLang="ko-KR" sz="1200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@tukorea.ac.kr</a:t>
            </a:r>
            <a:r>
              <a:rPr lang="en-US" altLang="ko-KR" sz="1200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/ 010-4425-9713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문의</a:t>
            </a:r>
            <a:endParaRPr lang="en-US" altLang="ko-KR" sz="1200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신청기한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2025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12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31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일까지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조기 모집 시 모집 종료 예정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60097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</TotalTime>
  <Words>216</Words>
  <Application>Microsoft Office PowerPoint</Application>
  <PresentationFormat>사용자 지정</PresentationFormat>
  <Paragraphs>23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Pretendard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S.S. Hong</cp:lastModifiedBy>
  <cp:revision>15</cp:revision>
  <cp:lastPrinted>2024-10-15T05:30:46Z</cp:lastPrinted>
  <dcterms:created xsi:type="dcterms:W3CDTF">2024-10-07T05:57:59Z</dcterms:created>
  <dcterms:modified xsi:type="dcterms:W3CDTF">2025-09-15T07:35:45Z</dcterms:modified>
</cp:coreProperties>
</file>