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8" r:id="rId2"/>
  </p:sldIdLst>
  <p:sldSz cx="6858000" cy="8999538"/>
  <p:notesSz cx="6808788" cy="994092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ABFCF23-3B69-468F-B69F-88F6DE6A72F2}" styleName="보통 스타일 1 - 강조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77" d="100"/>
          <a:sy n="77" d="100"/>
        </p:scale>
        <p:origin x="2155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72842"/>
            <a:ext cx="5829300" cy="3133172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726842"/>
            <a:ext cx="5143500" cy="2172804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8E474-CE64-4A46-AD28-98EEABAC7D86}" type="datetimeFigureOut">
              <a:rPr lang="ko-KR" altLang="en-US" smtClean="0"/>
              <a:t>2025-09-13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31148-190A-4F18-A996-3D7DE9A197B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299017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8E474-CE64-4A46-AD28-98EEABAC7D86}" type="datetimeFigureOut">
              <a:rPr lang="ko-KR" altLang="en-US" smtClean="0"/>
              <a:t>2025-09-13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31148-190A-4F18-A996-3D7DE9A197B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270275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43638"/>
            <a:ext cx="5915025" cy="374355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022610"/>
            <a:ext cx="5915025" cy="1968648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8E474-CE64-4A46-AD28-98EEABAC7D86}" type="datetimeFigureOut">
              <a:rPr lang="ko-KR" altLang="en-US" smtClean="0"/>
              <a:t>2025-09-13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31148-190A-4F18-A996-3D7DE9A197B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636127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395710"/>
            <a:ext cx="2914650" cy="5710124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395710"/>
            <a:ext cx="2914650" cy="5710124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8E474-CE64-4A46-AD28-98EEABAC7D86}" type="datetimeFigureOut">
              <a:rPr lang="ko-KR" altLang="en-US" smtClean="0"/>
              <a:t>2025-09-13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31148-190A-4F18-A996-3D7DE9A197B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079889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79144"/>
            <a:ext cx="5915025" cy="1739495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06137"/>
            <a:ext cx="2901255" cy="108119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287331"/>
            <a:ext cx="2901255" cy="4835169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06137"/>
            <a:ext cx="2915543" cy="108119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287331"/>
            <a:ext cx="2915543" cy="4835169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8E474-CE64-4A46-AD28-98EEABAC7D86}" type="datetimeFigureOut">
              <a:rPr lang="ko-KR" altLang="en-US" smtClean="0"/>
              <a:t>2025-09-13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31148-190A-4F18-A996-3D7DE9A197B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378330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8E474-CE64-4A46-AD28-98EEABAC7D86}" type="datetimeFigureOut">
              <a:rPr lang="ko-KR" altLang="en-US" smtClean="0"/>
              <a:t>2025-09-13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31148-190A-4F18-A996-3D7DE9A197B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155840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8E474-CE64-4A46-AD28-98EEABAC7D86}" type="datetimeFigureOut">
              <a:rPr lang="ko-KR" altLang="en-US" smtClean="0"/>
              <a:t>2025-09-13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31148-190A-4F18-A996-3D7DE9A197B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303563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99969"/>
            <a:ext cx="2211884" cy="2099892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295769"/>
            <a:ext cx="3471863" cy="639550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699862"/>
            <a:ext cx="2211884" cy="50018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8E474-CE64-4A46-AD28-98EEABAC7D86}" type="datetimeFigureOut">
              <a:rPr lang="ko-KR" altLang="en-US" smtClean="0"/>
              <a:t>2025-09-13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31148-190A-4F18-A996-3D7DE9A197B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075149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99969"/>
            <a:ext cx="2211884" cy="2099892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295769"/>
            <a:ext cx="3471863" cy="6395505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699862"/>
            <a:ext cx="2211884" cy="50018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8E474-CE64-4A46-AD28-98EEABAC7D86}" type="datetimeFigureOut">
              <a:rPr lang="ko-KR" altLang="en-US" smtClean="0"/>
              <a:t>2025-09-13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31148-190A-4F18-A996-3D7DE9A197B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765160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8E474-CE64-4A46-AD28-98EEABAC7D86}" type="datetimeFigureOut">
              <a:rPr lang="ko-KR" altLang="en-US" smtClean="0"/>
              <a:t>2025-09-13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31148-190A-4F18-A996-3D7DE9A197B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820780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79142"/>
            <a:ext cx="1478756" cy="7626692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79142"/>
            <a:ext cx="4350544" cy="7626692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8E474-CE64-4A46-AD28-98EEABAC7D86}" type="datetimeFigureOut">
              <a:rPr lang="ko-KR" altLang="en-US" smtClean="0"/>
              <a:t>2025-09-13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31148-190A-4F18-A996-3D7DE9A197B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048562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79144"/>
            <a:ext cx="5915025" cy="17394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395710"/>
            <a:ext cx="5915025" cy="57101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341240"/>
            <a:ext cx="1543050" cy="47914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38E474-CE64-4A46-AD28-98EEABAC7D86}" type="datetimeFigureOut">
              <a:rPr lang="ko-KR" altLang="en-US" smtClean="0"/>
              <a:t>2025-09-13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341240"/>
            <a:ext cx="2314575" cy="47914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341240"/>
            <a:ext cx="1543050" cy="47914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631148-190A-4F18-A996-3D7DE9A197B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03652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1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mailto:aaaa@tukorea.ac.kr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>
            <a:extLst>
              <a:ext uri="{FF2B5EF4-FFF2-40B4-BE49-F238E27FC236}">
                <a16:creationId xmlns:a16="http://schemas.microsoft.com/office/drawing/2014/main" xmlns="" id="{997BF5C4-FE7E-4980-95C4-E8D2A59C4C5F}"/>
              </a:ext>
            </a:extLst>
          </p:cNvPr>
          <p:cNvSpPr/>
          <p:nvPr/>
        </p:nvSpPr>
        <p:spPr>
          <a:xfrm>
            <a:off x="273050" y="897477"/>
            <a:ext cx="6311901" cy="183243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18CDDA21-3DB3-42FA-A0D1-773EBD64C34B}"/>
              </a:ext>
            </a:extLst>
          </p:cNvPr>
          <p:cNvSpPr txBox="1"/>
          <p:nvPr/>
        </p:nvSpPr>
        <p:spPr>
          <a:xfrm>
            <a:off x="0" y="109616"/>
            <a:ext cx="6858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400" dirty="0" smtClean="0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생명화학공학과 </a:t>
            </a:r>
            <a:r>
              <a:rPr lang="en-US" altLang="ko-KR" sz="2400" dirty="0" smtClean="0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‘</a:t>
            </a:r>
            <a:r>
              <a:rPr lang="ko-KR" altLang="en-US" sz="2400" dirty="0" smtClean="0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콜로이드 및 반응공학</a:t>
            </a:r>
            <a:r>
              <a:rPr lang="en-US" altLang="ko-KR" sz="2400" dirty="0" smtClean="0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’</a:t>
            </a:r>
            <a:r>
              <a:rPr lang="ko-KR" altLang="en-US" sz="2400" dirty="0" smtClean="0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연구실 소개자료</a:t>
            </a:r>
            <a:endParaRPr lang="ko-KR" altLang="en-US" sz="2400" dirty="0">
              <a:solidFill>
                <a:srgbClr val="0070C0"/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18EFF869-0320-49F8-9F08-1F692F3490FA}"/>
              </a:ext>
            </a:extLst>
          </p:cNvPr>
          <p:cNvSpPr txBox="1"/>
          <p:nvPr/>
        </p:nvSpPr>
        <p:spPr>
          <a:xfrm>
            <a:off x="205901" y="1135899"/>
            <a:ext cx="421701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1. </a:t>
            </a:r>
            <a:r>
              <a:rPr lang="ko-KR" altLang="en-US" sz="1200" b="1" dirty="0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연구실 소개</a:t>
            </a:r>
            <a:r>
              <a:rPr lang="en-US" altLang="ko-KR" sz="1200" b="1" dirty="0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</a:t>
            </a:r>
          </a:p>
          <a:p>
            <a:pPr algn="just"/>
            <a:r>
              <a:rPr lang="en-US" altLang="ko-KR" sz="1200" dirty="0" smtClea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- </a:t>
            </a:r>
            <a:r>
              <a:rPr lang="ko-KR" altLang="en-US" sz="1200" dirty="0" smtClea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저희 </a:t>
            </a:r>
            <a:r>
              <a:rPr lang="en-US" altLang="ko-KR" sz="1200" dirty="0" smtClea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‘</a:t>
            </a:r>
            <a:r>
              <a:rPr lang="ko-KR" altLang="en-US" sz="1200" dirty="0" smtClea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콜로이드 및 반응공학 연구실</a:t>
            </a:r>
            <a:r>
              <a:rPr lang="en-US" altLang="ko-KR" sz="1200" dirty="0" smtClea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’</a:t>
            </a:r>
            <a:r>
              <a:rPr lang="ko-KR" altLang="en-US" sz="1200" dirty="0" smtClea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은</a:t>
            </a:r>
            <a:endParaRPr lang="en-US" altLang="ko-KR" sz="1200" dirty="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pPr algn="just"/>
            <a:r>
              <a:rPr lang="ko-KR" altLang="en-US" sz="1200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</a:t>
            </a:r>
            <a:r>
              <a:rPr lang="ko-KR" altLang="en-US" sz="1200" b="1" dirty="0" smtClea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조영상</a:t>
            </a:r>
            <a:r>
              <a:rPr lang="en-US" altLang="ko-KR" sz="1200" b="1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</a:t>
            </a:r>
            <a:r>
              <a:rPr lang="ko-KR" altLang="en-US" sz="1200" dirty="0" smtClea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교수의 </a:t>
            </a:r>
            <a:r>
              <a:rPr lang="ko-KR" altLang="en-US" sz="1200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지도하에 </a:t>
            </a:r>
            <a:r>
              <a:rPr lang="ko-KR" altLang="en-US" sz="1200" dirty="0" smtClea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기능성 콜로이드 및 촉매 입자에 관한 </a:t>
            </a:r>
            <a:r>
              <a:rPr lang="ko-KR" altLang="en-US" sz="1200" dirty="0" smtClea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연구를 수행 중인 </a:t>
            </a:r>
            <a:r>
              <a:rPr lang="ko-KR" altLang="en-US" sz="1200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연구실입니다</a:t>
            </a:r>
            <a:r>
              <a:rPr lang="en-US" altLang="ko-KR" sz="1200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</a:t>
            </a:r>
          </a:p>
          <a:p>
            <a:pPr algn="just"/>
            <a:r>
              <a:rPr lang="ko-KR" altLang="en-US" sz="1200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현재 </a:t>
            </a:r>
            <a:r>
              <a:rPr lang="ko-KR" altLang="en-US" sz="1200" dirty="0" smtClea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석사 </a:t>
            </a:r>
            <a:r>
              <a:rPr lang="ko-KR" altLang="en-US" sz="1200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과정 </a:t>
            </a:r>
            <a:r>
              <a:rPr lang="en-US" altLang="ko-KR" sz="1200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2</a:t>
            </a:r>
            <a:r>
              <a:rPr lang="ko-KR" altLang="en-US" sz="1200" dirty="0" smtClea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명</a:t>
            </a:r>
            <a:r>
              <a:rPr lang="en-US" altLang="ko-KR" sz="1200" dirty="0" smtClea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  <a:r>
              <a:rPr lang="ko-KR" altLang="en-US" sz="1200" dirty="0" smtClea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학부연구생 </a:t>
            </a:r>
            <a:r>
              <a:rPr lang="en-US" altLang="ko-KR" sz="1200" dirty="0" smtClea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2</a:t>
            </a:r>
            <a:r>
              <a:rPr lang="ko-KR" altLang="en-US" sz="1200" dirty="0" smtClea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명 </a:t>
            </a:r>
            <a:r>
              <a:rPr lang="ko-KR" altLang="en-US" sz="1200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등 </a:t>
            </a:r>
            <a:r>
              <a:rPr lang="ko-KR" altLang="en-US" sz="1200" dirty="0" smtClea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총 </a:t>
            </a:r>
            <a:r>
              <a:rPr lang="en-US" altLang="ko-KR" sz="1200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4</a:t>
            </a:r>
            <a:r>
              <a:rPr lang="ko-KR" altLang="en-US" sz="1200" dirty="0" smtClea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명의 </a:t>
            </a:r>
            <a:r>
              <a:rPr lang="ko-KR" altLang="en-US" sz="1200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학생들이 </a:t>
            </a:r>
            <a:r>
              <a:rPr lang="ko-KR" altLang="en-US" sz="1200" dirty="0" smtClea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성실하게 </a:t>
            </a:r>
            <a:r>
              <a:rPr lang="ko-KR" altLang="en-US" sz="1200" dirty="0" smtClea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연구 </a:t>
            </a:r>
            <a:r>
              <a:rPr lang="ko-KR" altLang="en-US" sz="1200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활동에 참여하고 있습니다</a:t>
            </a:r>
            <a:r>
              <a:rPr lang="en-US" altLang="ko-KR" sz="1200" dirty="0" smtClea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.</a:t>
            </a:r>
          </a:p>
          <a:p>
            <a:pPr algn="just"/>
            <a:r>
              <a:rPr lang="en-US" altLang="ko-KR" sz="1200" dirty="0" smtClea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- EH (Engineering House): </a:t>
            </a:r>
            <a:r>
              <a:rPr lang="ko-KR" altLang="en-US" sz="1200" dirty="0" smtClea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기능성 소재 개발 </a:t>
            </a:r>
            <a:r>
              <a:rPr lang="en-US" altLang="ko-KR" sz="1200" dirty="0" smtClea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EH (TIP 320</a:t>
            </a:r>
            <a:r>
              <a:rPr lang="ko-KR" altLang="en-US" sz="1200" dirty="0" smtClea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호</a:t>
            </a:r>
            <a:r>
              <a:rPr lang="en-US" altLang="ko-KR" sz="1200" dirty="0" smtClea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) </a:t>
            </a:r>
            <a:r>
              <a:rPr lang="ko-KR" altLang="en-US" sz="1200" dirty="0" smtClea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운영 중</a:t>
            </a:r>
            <a:endParaRPr lang="en-US" altLang="ko-KR" sz="1200" dirty="0" smtClean="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pPr algn="just"/>
            <a:r>
              <a:rPr lang="en-US" altLang="ko-KR" sz="1200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</a:t>
            </a:r>
            <a:r>
              <a:rPr lang="en-US" altLang="ko-KR" sz="1200" dirty="0" smtClea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(2024</a:t>
            </a:r>
            <a:r>
              <a:rPr lang="ko-KR" altLang="en-US" sz="1200" dirty="0" smtClea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년 연구 우수 </a:t>
            </a:r>
            <a:r>
              <a:rPr lang="en-US" altLang="ko-KR" sz="1200" dirty="0" smtClea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EH</a:t>
            </a:r>
            <a:r>
              <a:rPr lang="ko-KR" altLang="en-US" sz="1200" dirty="0" smtClea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로 선정됨</a:t>
            </a:r>
            <a:r>
              <a:rPr lang="en-US" altLang="ko-KR" sz="1200" dirty="0" smtClea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)</a:t>
            </a:r>
            <a:endParaRPr lang="en-US" altLang="ko-KR" sz="1200" dirty="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xmlns="" id="{15FC0FB4-05A9-492D-B02A-3D7F65C0DDF0}"/>
              </a:ext>
            </a:extLst>
          </p:cNvPr>
          <p:cNvSpPr/>
          <p:nvPr/>
        </p:nvSpPr>
        <p:spPr>
          <a:xfrm>
            <a:off x="0" y="8181037"/>
            <a:ext cx="6873500" cy="818501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100" dirty="0">
              <a:solidFill>
                <a:schemeClr val="bg1"/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xmlns="" id="{A4613D07-6BDA-4FEB-B962-611CFAA41DF7}"/>
              </a:ext>
            </a:extLst>
          </p:cNvPr>
          <p:cNvSpPr txBox="1"/>
          <p:nvPr/>
        </p:nvSpPr>
        <p:spPr>
          <a:xfrm>
            <a:off x="3543130" y="2586325"/>
            <a:ext cx="300443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ko-KR" sz="1200" b="1" dirty="0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3</a:t>
            </a:r>
            <a:r>
              <a:rPr lang="en-US" altLang="ko-KR" sz="1200" b="1" dirty="0" smtClean="0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.</a:t>
            </a:r>
            <a:r>
              <a:rPr lang="ko-KR" altLang="en-US" sz="1200" b="1" dirty="0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모집대상 및 지원자격</a:t>
            </a:r>
            <a:r>
              <a:rPr lang="en-US" altLang="ko-KR" sz="1200" b="1" dirty="0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(</a:t>
            </a:r>
            <a:r>
              <a:rPr lang="ko-KR" altLang="en-US" sz="1200" b="1" dirty="0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우대사항</a:t>
            </a:r>
            <a:r>
              <a:rPr lang="en-US" altLang="ko-KR" sz="1200" b="1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)  </a:t>
            </a:r>
          </a:p>
          <a:p>
            <a:pPr algn="just"/>
            <a:r>
              <a:rPr lang="en-US" altLang="ko-KR" sz="1200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- </a:t>
            </a:r>
            <a:r>
              <a:rPr lang="ko-KR" altLang="en-US" sz="1200" dirty="0" smtClea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생명화학</a:t>
            </a:r>
            <a:r>
              <a:rPr lang="ko-KR" altLang="en-US" sz="1200" dirty="0" smtClea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공학과 등 화학 관련 학부 졸업생 </a:t>
            </a:r>
            <a:endParaRPr lang="en-US" altLang="ko-KR" sz="1200" dirty="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pPr algn="just"/>
            <a:r>
              <a:rPr lang="en-US" altLang="ko-KR" sz="1200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- </a:t>
            </a:r>
            <a:r>
              <a:rPr lang="ko-KR" altLang="en-US" sz="1200" dirty="0" smtClea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콜로이드 및 촉매 입자의 모델링</a:t>
            </a:r>
            <a:r>
              <a:rPr lang="en-US" altLang="ko-KR" sz="1200" dirty="0" smtClea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  <a:r>
              <a:rPr lang="ko-KR" altLang="en-US" sz="1200" dirty="0" smtClea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시뮬레이션 관련 분야는 기계공학</a:t>
            </a:r>
            <a:r>
              <a:rPr lang="en-US" altLang="ko-KR" sz="1200" dirty="0" smtClea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  <a:r>
              <a:rPr lang="ko-KR" altLang="en-US" sz="1200" dirty="0" smtClea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응용수학 등 </a:t>
            </a:r>
            <a:r>
              <a:rPr lang="ko-KR" altLang="en-US" sz="1200" dirty="0" err="1" smtClea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타학과</a:t>
            </a:r>
            <a:r>
              <a:rPr lang="ko-KR" altLang="en-US" sz="1200" dirty="0" smtClea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졸업생도 합류 가능</a:t>
            </a:r>
            <a:endParaRPr lang="en-US" altLang="ko-KR" sz="1200" dirty="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pPr algn="just"/>
            <a:endParaRPr lang="en-US" altLang="ko-KR" sz="1200" dirty="0">
              <a:solidFill>
                <a:srgbClr val="0070C0"/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xmlns="" id="{61B5D8C8-203E-4373-A902-0FD0AD85990D}"/>
              </a:ext>
            </a:extLst>
          </p:cNvPr>
          <p:cNvSpPr txBox="1"/>
          <p:nvPr/>
        </p:nvSpPr>
        <p:spPr>
          <a:xfrm>
            <a:off x="183599" y="3761617"/>
            <a:ext cx="283654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ko-KR" sz="1200" b="1" dirty="0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4</a:t>
            </a:r>
            <a:r>
              <a:rPr lang="en-US" altLang="ko-KR" sz="1200" b="1" dirty="0" smtClean="0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.</a:t>
            </a:r>
            <a:r>
              <a:rPr lang="en-US" altLang="ko-KR" sz="1200" b="1" dirty="0" smtClean="0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</a:t>
            </a:r>
            <a:r>
              <a:rPr lang="ko-KR" altLang="en-US" sz="1200" b="1" dirty="0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혜택</a:t>
            </a:r>
            <a:endParaRPr lang="en-US" altLang="ko-KR" sz="1200" b="1" dirty="0">
              <a:solidFill>
                <a:srgbClr val="0070C0"/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pPr algn="just"/>
            <a:r>
              <a:rPr lang="en-US" altLang="ko-KR" sz="1200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- </a:t>
            </a:r>
            <a:r>
              <a:rPr lang="ko-KR" altLang="en-US" sz="1200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첫 학기 연구지원장학금 전액 지원</a:t>
            </a:r>
            <a:endParaRPr lang="en-US" altLang="ko-KR" sz="1200" dirty="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pPr algn="just"/>
            <a:r>
              <a:rPr lang="en-US" altLang="ko-KR" sz="1200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- </a:t>
            </a:r>
            <a:r>
              <a:rPr lang="ko-KR" altLang="en-US" sz="1200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학생 인건비 지원</a:t>
            </a:r>
            <a:endParaRPr lang="en-US" altLang="ko-KR" sz="1200" dirty="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pPr algn="just"/>
            <a:r>
              <a:rPr lang="en-US" altLang="ko-KR" sz="1200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-</a:t>
            </a:r>
            <a:r>
              <a:rPr lang="ko-KR" altLang="en-US" sz="1200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학술대회 및 컨퍼런스 참가비 지원</a:t>
            </a:r>
            <a:endParaRPr lang="en-US" altLang="ko-KR" sz="1200" dirty="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pPr algn="just"/>
            <a:r>
              <a:rPr lang="en-US" altLang="ko-KR" sz="1200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 - </a:t>
            </a:r>
            <a:r>
              <a:rPr lang="ko-KR" altLang="en-US" sz="1200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논문 </a:t>
            </a:r>
            <a:r>
              <a:rPr lang="ko-KR" altLang="en-US" sz="1200" dirty="0" err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게재비</a:t>
            </a:r>
            <a:r>
              <a:rPr lang="ko-KR" altLang="en-US" sz="1200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지원 등</a:t>
            </a:r>
            <a:endParaRPr lang="en-US" altLang="ko-KR" sz="1200" dirty="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xmlns="" id="{6083537E-3037-4484-BEEA-E9B1066765EC}"/>
              </a:ext>
            </a:extLst>
          </p:cNvPr>
          <p:cNvSpPr txBox="1"/>
          <p:nvPr/>
        </p:nvSpPr>
        <p:spPr>
          <a:xfrm>
            <a:off x="3592497" y="3903350"/>
            <a:ext cx="318598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ko-KR" sz="1200" b="1" dirty="0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5</a:t>
            </a:r>
            <a:r>
              <a:rPr lang="en-US" altLang="ko-KR" sz="1200" b="1" dirty="0" smtClean="0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. </a:t>
            </a:r>
            <a:r>
              <a:rPr lang="ko-KR" altLang="en-US" sz="1200" b="1" dirty="0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연구실 </a:t>
            </a:r>
            <a:r>
              <a:rPr lang="ko-KR" altLang="en-US" sz="1200" b="1" dirty="0" smtClean="0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보유</a:t>
            </a:r>
            <a:r>
              <a:rPr lang="en-US" altLang="ko-KR" sz="1200" b="1" dirty="0" smtClean="0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</a:t>
            </a:r>
            <a:r>
              <a:rPr lang="ko-KR" altLang="en-US" sz="1200" b="1" dirty="0" smtClean="0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장비 및 소프트웨어</a:t>
            </a:r>
            <a:endParaRPr lang="en-US" altLang="ko-KR" sz="1200" b="1" dirty="0">
              <a:solidFill>
                <a:srgbClr val="0070C0"/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pPr algn="just"/>
            <a:r>
              <a:rPr lang="en-US" altLang="ko-KR" sz="1200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</a:t>
            </a:r>
            <a:r>
              <a:rPr lang="en-US" altLang="ko-KR" sz="1200" dirty="0" smtClea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- </a:t>
            </a:r>
            <a:r>
              <a:rPr lang="ko-KR" altLang="en-US" sz="1200" dirty="0" smtClea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장비</a:t>
            </a:r>
            <a:r>
              <a:rPr lang="en-US" altLang="ko-KR" sz="1200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: Fume </a:t>
            </a:r>
            <a:r>
              <a:rPr lang="en-US" altLang="ko-KR" sz="1200" dirty="0" smtClea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Hood, Emulsion </a:t>
            </a:r>
            <a:r>
              <a:rPr lang="en-US" altLang="ko-KR" sz="1200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Polymerization Reactor, Taylor Vortex </a:t>
            </a:r>
            <a:r>
              <a:rPr lang="en-US" altLang="ko-KR" sz="1200" dirty="0" smtClea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Reactor, Electrospinning System, Spay Dryer, Ball </a:t>
            </a:r>
            <a:r>
              <a:rPr lang="en-US" altLang="ko-KR" sz="1200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Mill </a:t>
            </a:r>
            <a:r>
              <a:rPr lang="en-US" altLang="ko-KR" sz="1200" dirty="0" smtClea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Machine, Box Furnace, </a:t>
            </a:r>
            <a:r>
              <a:rPr lang="en-US" altLang="ko-KR" sz="1200" dirty="0" err="1" smtClea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Centrifugator</a:t>
            </a:r>
            <a:r>
              <a:rPr lang="en-US" altLang="ko-KR" sz="1200" dirty="0" smtClea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Dip </a:t>
            </a:r>
            <a:r>
              <a:rPr lang="en-US" altLang="ko-KR" sz="1200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Coater, Spin </a:t>
            </a:r>
            <a:r>
              <a:rPr lang="en-US" altLang="ko-KR" sz="1200" dirty="0" smtClea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Coater, Contact </a:t>
            </a:r>
            <a:r>
              <a:rPr lang="en-US" altLang="ko-KR" sz="1200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Angle Measurement System, Surface Roughness Measurement </a:t>
            </a:r>
            <a:r>
              <a:rPr lang="en-US" altLang="ko-KR" sz="1200" dirty="0" smtClea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System, Scanning </a:t>
            </a:r>
            <a:r>
              <a:rPr lang="en-US" altLang="ko-KR" sz="1200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Electron  </a:t>
            </a:r>
            <a:r>
              <a:rPr lang="en-US" altLang="ko-KR" sz="1200" dirty="0" smtClea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Microscope, FT-IR</a:t>
            </a:r>
            <a:r>
              <a:rPr lang="en-US" altLang="ko-KR" sz="1200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UV-vis </a:t>
            </a:r>
            <a:r>
              <a:rPr lang="en-US" altLang="ko-KR" sz="1200" dirty="0" smtClea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Spectrometer, XRF</a:t>
            </a:r>
            <a:r>
              <a:rPr lang="en-US" altLang="ko-KR" sz="1200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  <a:r>
              <a:rPr lang="en-US" altLang="ko-KR" sz="1200" dirty="0" smtClea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XRD</a:t>
            </a:r>
          </a:p>
          <a:p>
            <a:pPr algn="just"/>
            <a:r>
              <a:rPr lang="en-US" altLang="ko-KR" sz="1200" dirty="0" smtClea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- </a:t>
            </a:r>
            <a:r>
              <a:rPr lang="ko-KR" altLang="en-US" sz="1200" dirty="0" smtClea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소프트웨어</a:t>
            </a:r>
            <a:r>
              <a:rPr lang="en-US" altLang="ko-KR" sz="1200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: </a:t>
            </a:r>
            <a:r>
              <a:rPr lang="en-US" altLang="ko-KR" sz="1200" dirty="0" smtClea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MATLAB, </a:t>
            </a:r>
            <a:r>
              <a:rPr lang="en-US" altLang="ko-KR" sz="1200" dirty="0" err="1" smtClea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Equatran</a:t>
            </a:r>
            <a:r>
              <a:rPr lang="en-US" altLang="ko-KR" sz="1200" dirty="0" smtClea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Mathematica, COMSOL</a:t>
            </a:r>
            <a:endParaRPr lang="en-US" altLang="ko-KR" sz="1200" dirty="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5F1531FE-ECEB-4AA5-9A01-F577A9CF0AC4}"/>
              </a:ext>
            </a:extLst>
          </p:cNvPr>
          <p:cNvSpPr txBox="1"/>
          <p:nvPr/>
        </p:nvSpPr>
        <p:spPr>
          <a:xfrm>
            <a:off x="134147" y="8267121"/>
            <a:ext cx="63119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ko-KR" altLang="en-US" sz="1200" b="1" dirty="0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지원방법</a:t>
            </a:r>
            <a:endParaRPr lang="en-US" altLang="ko-KR" sz="1200" b="1" dirty="0">
              <a:solidFill>
                <a:schemeClr val="bg1"/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pPr algn="just"/>
            <a:r>
              <a:rPr lang="en-US" altLang="ko-KR" sz="1200" dirty="0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- </a:t>
            </a:r>
            <a:r>
              <a:rPr lang="ko-KR" altLang="en-US" sz="1200" dirty="0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담당자 </a:t>
            </a:r>
            <a:r>
              <a:rPr lang="en-US" altLang="ko-KR" sz="1200" dirty="0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: </a:t>
            </a:r>
            <a:r>
              <a:rPr lang="ko-KR" altLang="en-US" sz="1200" dirty="0" smtClean="0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조영상</a:t>
            </a:r>
            <a:r>
              <a:rPr lang="en-US" altLang="ko-KR" sz="1200" dirty="0" smtClean="0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</a:t>
            </a:r>
            <a:r>
              <a:rPr lang="en-US" altLang="ko-KR" sz="1200" dirty="0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/ </a:t>
            </a:r>
            <a:r>
              <a:rPr lang="en-US" altLang="ko-KR" sz="1200" dirty="0" smtClean="0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yscho78</a:t>
            </a:r>
            <a:r>
              <a:rPr lang="en-US" altLang="ko-KR" sz="1200" u="sng" dirty="0" smtClean="0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  <a:hlinkClick r:id="rId2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@tukorea.ac.kr</a:t>
            </a:r>
            <a:r>
              <a:rPr lang="en-US" altLang="ko-KR" sz="1200" u="sng" dirty="0" smtClean="0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</a:t>
            </a:r>
            <a:r>
              <a:rPr lang="en-US" altLang="ko-KR" sz="1200" u="sng" dirty="0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/ </a:t>
            </a:r>
            <a:r>
              <a:rPr lang="en-US" altLang="ko-KR" sz="1200" u="sng" dirty="0" smtClean="0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031-</a:t>
            </a:r>
            <a:r>
              <a:rPr lang="en-US" altLang="ko-KR" sz="1200" u="sng" dirty="0" smtClean="0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8041</a:t>
            </a:r>
            <a:r>
              <a:rPr lang="en-US" altLang="ko-KR" sz="1200" u="sng" dirty="0" smtClean="0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-</a:t>
            </a:r>
            <a:r>
              <a:rPr lang="en-US" altLang="ko-KR" sz="1200" u="sng" dirty="0" smtClean="0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0612</a:t>
            </a:r>
            <a:r>
              <a:rPr lang="ko-KR" altLang="en-US" sz="1200" dirty="0" smtClean="0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로 </a:t>
            </a:r>
            <a:r>
              <a:rPr lang="ko-KR" altLang="en-US" sz="1200" dirty="0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문의</a:t>
            </a:r>
            <a:endParaRPr lang="en-US" altLang="ko-KR" sz="1200" dirty="0">
              <a:solidFill>
                <a:schemeClr val="bg1"/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pPr algn="just"/>
            <a:r>
              <a:rPr lang="en-US" altLang="ko-KR" sz="1200" dirty="0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- </a:t>
            </a:r>
            <a:r>
              <a:rPr lang="ko-KR" altLang="en-US" sz="1200" dirty="0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신청기한</a:t>
            </a:r>
            <a:r>
              <a:rPr lang="en-US" altLang="ko-KR" sz="1200" dirty="0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: 2025</a:t>
            </a:r>
            <a:r>
              <a:rPr lang="ko-KR" altLang="en-US" sz="1200" dirty="0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년 </a:t>
            </a:r>
            <a:r>
              <a:rPr lang="en-US" altLang="ko-KR" sz="1200" dirty="0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12</a:t>
            </a:r>
            <a:r>
              <a:rPr lang="ko-KR" altLang="en-US" sz="1200" dirty="0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월 </a:t>
            </a:r>
            <a:r>
              <a:rPr lang="en-US" altLang="ko-KR" sz="1200" dirty="0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31</a:t>
            </a:r>
            <a:r>
              <a:rPr lang="ko-KR" altLang="en-US" sz="1200" dirty="0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일까지 </a:t>
            </a:r>
            <a:r>
              <a:rPr lang="en-US" altLang="ko-KR" sz="1200" dirty="0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(</a:t>
            </a:r>
            <a:r>
              <a:rPr lang="ko-KR" altLang="en-US" sz="1200" dirty="0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조기 모집 시 모집 종료 예정</a:t>
            </a:r>
            <a:r>
              <a:rPr lang="en-US" altLang="ko-KR" sz="1200" dirty="0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)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EF801C9F-1446-4CC2-9CB2-9985C8BFA8F8}"/>
              </a:ext>
            </a:extLst>
          </p:cNvPr>
          <p:cNvSpPr txBox="1"/>
          <p:nvPr/>
        </p:nvSpPr>
        <p:spPr>
          <a:xfrm>
            <a:off x="224525" y="4839732"/>
            <a:ext cx="3475355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ko-KR" sz="1200" b="1" dirty="0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6</a:t>
            </a:r>
            <a:r>
              <a:rPr lang="en-US" altLang="ko-KR" sz="1200" b="1" dirty="0" smtClean="0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.</a:t>
            </a:r>
            <a:r>
              <a:rPr lang="ko-KR" altLang="en-US" sz="1200" b="1" dirty="0" smtClean="0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연구성과 </a:t>
            </a:r>
            <a:r>
              <a:rPr lang="en-US" altLang="ko-KR" sz="1200" b="1" dirty="0" smtClean="0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(selected publications)</a:t>
            </a:r>
            <a:endParaRPr lang="en-US" altLang="ko-KR" sz="1200" b="1" dirty="0">
              <a:solidFill>
                <a:srgbClr val="0070C0"/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pPr algn="just"/>
            <a:r>
              <a:rPr lang="en-US" altLang="ko-KR" sz="1200" dirty="0" smtClea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- 2024</a:t>
            </a:r>
            <a:r>
              <a:rPr lang="en-US" altLang="ko-KR" sz="1200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: ‘Modeling and experimental study of hollow cylindrical catalysts for prediction of transient behaviors of suspension photoreaction systems by Langmuir-Hinshelwood </a:t>
            </a:r>
            <a:r>
              <a:rPr lang="en-US" altLang="ko-KR" sz="1200" dirty="0" smtClea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kinetics’, Catalysis Today</a:t>
            </a:r>
            <a:endParaRPr lang="en-US" altLang="ko-KR" sz="1200" dirty="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pPr algn="just"/>
            <a:r>
              <a:rPr lang="en-US" altLang="ko-KR" sz="1200" dirty="0" smtClea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- 2022</a:t>
            </a:r>
            <a:r>
              <a:rPr lang="en-US" altLang="ko-KR" sz="1200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: ‘Modeling of slurry-type photocatalytic reactors containing core-shell particles for predicting transient </a:t>
            </a:r>
            <a:r>
              <a:rPr lang="en-US" altLang="ko-KR" sz="1200" dirty="0" err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behaviours</a:t>
            </a:r>
            <a:r>
              <a:rPr lang="en-US" altLang="ko-KR" sz="1200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based on Langmuir-Hinshelwood </a:t>
            </a:r>
            <a:r>
              <a:rPr lang="en-US" altLang="ko-KR" sz="1200" dirty="0" smtClea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kinetics’, Catalysis Today</a:t>
            </a:r>
          </a:p>
          <a:p>
            <a:pPr algn="just"/>
            <a:r>
              <a:rPr lang="en-US" altLang="ko-KR" sz="1200" dirty="0" smtClea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- </a:t>
            </a:r>
            <a:r>
              <a:rPr lang="ko-KR" altLang="en-US" sz="1200" dirty="0" smtClea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학생</a:t>
            </a:r>
            <a:r>
              <a:rPr lang="en-US" altLang="ko-KR" sz="1200" dirty="0" smtClea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</a:t>
            </a:r>
            <a:r>
              <a:rPr lang="ko-KR" altLang="en-US" sz="1200" dirty="0" smtClea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수상 내역</a:t>
            </a:r>
            <a:r>
              <a:rPr lang="en-US" altLang="ko-KR" sz="1200" dirty="0" smtClea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: </a:t>
            </a:r>
            <a:r>
              <a:rPr lang="ko-KR" altLang="en-US" sz="1200" dirty="0" smtClea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한국재료학회 우수 발표상 수상</a:t>
            </a:r>
            <a:r>
              <a:rPr lang="en-US" altLang="ko-KR" sz="1200" dirty="0" smtClea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(2022), </a:t>
            </a:r>
            <a:r>
              <a:rPr lang="ko-KR" altLang="en-US" sz="1200" dirty="0" err="1" smtClea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한국세라믹공학회</a:t>
            </a:r>
            <a:r>
              <a:rPr lang="ko-KR" altLang="en-US" sz="1200" dirty="0" smtClea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</a:t>
            </a:r>
            <a:r>
              <a:rPr lang="ko-KR" altLang="en-US" sz="1200" dirty="0" err="1" smtClea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영문지</a:t>
            </a:r>
            <a:r>
              <a:rPr lang="ko-KR" altLang="en-US" sz="1200" dirty="0" smtClea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표지 논문 선정</a:t>
            </a:r>
            <a:r>
              <a:rPr lang="en-US" altLang="ko-KR" sz="1200" dirty="0" smtClea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(2023)</a:t>
            </a:r>
            <a:endParaRPr lang="en-US" altLang="ko-KR" sz="1200" dirty="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xmlns="" id="{D52F41BC-0918-4553-9465-BEF6FA1F5880}"/>
              </a:ext>
            </a:extLst>
          </p:cNvPr>
          <p:cNvSpPr txBox="1"/>
          <p:nvPr/>
        </p:nvSpPr>
        <p:spPr>
          <a:xfrm>
            <a:off x="3592498" y="5652151"/>
            <a:ext cx="330526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ko-KR" sz="1200" b="1" dirty="0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7. </a:t>
            </a:r>
            <a:r>
              <a:rPr lang="ko-KR" altLang="en-US" sz="1200" b="1" dirty="0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비고 </a:t>
            </a:r>
            <a:endParaRPr lang="en-US" altLang="ko-KR" sz="1200" b="1" dirty="0">
              <a:solidFill>
                <a:srgbClr val="0070C0"/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pPr algn="just"/>
            <a:r>
              <a:rPr lang="en-US" altLang="ko-KR" sz="1200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 - </a:t>
            </a:r>
            <a:r>
              <a:rPr lang="ko-KR" altLang="en-US" sz="1200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위치 </a:t>
            </a:r>
            <a:r>
              <a:rPr lang="en-US" altLang="ko-KR" sz="1200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: </a:t>
            </a:r>
            <a:r>
              <a:rPr lang="en-US" altLang="ko-KR" sz="1200" dirty="0" smtClea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D</a:t>
            </a:r>
            <a:r>
              <a:rPr lang="ko-KR" altLang="en-US" sz="1200" dirty="0" smtClea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동 </a:t>
            </a:r>
            <a:r>
              <a:rPr lang="en-US" altLang="ko-KR" sz="1200" dirty="0" smtClea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316</a:t>
            </a:r>
            <a:r>
              <a:rPr lang="ko-KR" altLang="en-US" sz="1200" dirty="0" smtClea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호</a:t>
            </a:r>
            <a:endParaRPr lang="en-US" altLang="ko-KR" sz="1200" dirty="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pPr algn="just"/>
            <a:r>
              <a:rPr lang="en-US" altLang="ko-KR" sz="1200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 - Homepage : </a:t>
            </a:r>
            <a:r>
              <a:rPr lang="en-US" altLang="ko-KR" sz="1200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https://sites.google.com/view/ys-cho-lab/home</a:t>
            </a:r>
            <a:endParaRPr lang="en-US" altLang="ko-KR" sz="1200" dirty="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pPr algn="just"/>
            <a:r>
              <a:rPr lang="en-US" altLang="ko-KR" sz="1200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 - </a:t>
            </a:r>
            <a:r>
              <a:rPr lang="ko-KR" altLang="en-US" sz="1200" dirty="0" smtClea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참여 시기 </a:t>
            </a:r>
            <a:r>
              <a:rPr lang="ko-KR" altLang="en-US" sz="1200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조율 가능</a:t>
            </a:r>
            <a:endParaRPr lang="en-US" altLang="ko-KR" sz="1200" dirty="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pPr algn="just"/>
            <a:r>
              <a:rPr lang="en-US" altLang="ko-KR" sz="1200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 - </a:t>
            </a:r>
            <a:r>
              <a:rPr lang="ko-KR" altLang="en-US" sz="1200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모집인원 </a:t>
            </a:r>
            <a:r>
              <a:rPr lang="en-US" altLang="ko-KR" sz="1200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: </a:t>
            </a:r>
            <a:r>
              <a:rPr lang="en-US" altLang="ko-KR" sz="1200" dirty="0" smtClea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0</a:t>
            </a:r>
            <a:r>
              <a:rPr lang="ko-KR" altLang="en-US" sz="1200" dirty="0" smtClea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명</a:t>
            </a:r>
            <a:r>
              <a:rPr lang="en-US" altLang="ko-KR" sz="1200" dirty="0" smtClea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</a:t>
            </a:r>
            <a:endParaRPr lang="en-US" altLang="ko-KR" sz="1200" dirty="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xmlns="" id="{A10F7FC8-884B-4957-80BB-B6E1F167A413}"/>
              </a:ext>
            </a:extLst>
          </p:cNvPr>
          <p:cNvSpPr txBox="1"/>
          <p:nvPr/>
        </p:nvSpPr>
        <p:spPr>
          <a:xfrm>
            <a:off x="173903" y="2665837"/>
            <a:ext cx="346072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ko-KR" sz="1200" b="1" dirty="0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2. </a:t>
            </a:r>
            <a:r>
              <a:rPr lang="ko-KR" altLang="en-US" sz="1200" b="1" dirty="0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연구분야</a:t>
            </a:r>
            <a:r>
              <a:rPr lang="en-US" altLang="ko-KR" sz="1200" dirty="0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</a:t>
            </a:r>
          </a:p>
          <a:p>
            <a:pPr algn="just"/>
            <a:r>
              <a:rPr lang="en-US" altLang="ko-KR" sz="1200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- </a:t>
            </a:r>
            <a:r>
              <a:rPr lang="en-US" altLang="ko-KR" sz="1200" dirty="0" smtClea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Synthesis</a:t>
            </a:r>
            <a:r>
              <a:rPr lang="ko-KR" altLang="en-US" sz="1200" dirty="0" smtClea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</a:t>
            </a:r>
            <a:r>
              <a:rPr lang="en-US" altLang="ko-KR" sz="1200" dirty="0" smtClea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of Colloidal Particles and Self-assembly</a:t>
            </a:r>
            <a:endParaRPr lang="en-US" altLang="ko-KR" sz="1200" dirty="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pPr algn="just"/>
            <a:r>
              <a:rPr lang="en-US" altLang="ko-KR" sz="1200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- </a:t>
            </a:r>
            <a:r>
              <a:rPr lang="en-US" altLang="ko-KR" sz="1200" dirty="0" smtClea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Porous Materials</a:t>
            </a:r>
            <a:r>
              <a:rPr lang="en-US" altLang="ko-KR" sz="1200" dirty="0" smtClea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.</a:t>
            </a:r>
            <a:endParaRPr lang="en-US" altLang="ko-KR" sz="1200" dirty="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pPr algn="just"/>
            <a:r>
              <a:rPr lang="en-US" altLang="ko-KR" sz="1200" dirty="0" smtClea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- Synthesis of Nanoparticles and Dispersion</a:t>
            </a:r>
          </a:p>
          <a:p>
            <a:pPr algn="just"/>
            <a:r>
              <a:rPr lang="en-US" altLang="ko-KR" sz="1200" dirty="0" smtClea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- Modeling and Simulation of Catalytic Reaction System</a:t>
            </a:r>
            <a:endParaRPr lang="en-US" altLang="ko-KR" sz="1200" dirty="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930" y="7033771"/>
            <a:ext cx="5799640" cy="1152648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D52F41BC-0918-4553-9465-BEF6FA1F5880}"/>
              </a:ext>
            </a:extLst>
          </p:cNvPr>
          <p:cNvSpPr txBox="1"/>
          <p:nvPr/>
        </p:nvSpPr>
        <p:spPr>
          <a:xfrm>
            <a:off x="2437984" y="6798974"/>
            <a:ext cx="198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ko-KR" sz="1200" b="1" dirty="0" smtClean="0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8. Highlighted and Cover Papers</a:t>
            </a:r>
            <a:r>
              <a:rPr lang="ko-KR" altLang="en-US" sz="1200" b="1" dirty="0" smtClean="0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</a:t>
            </a:r>
            <a:endParaRPr lang="en-US" altLang="ko-KR" sz="1200" b="1" dirty="0">
              <a:solidFill>
                <a:srgbClr val="0070C0"/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0053" y="1212779"/>
            <a:ext cx="2084898" cy="11727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79663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535</TotalTime>
  <Words>391</Words>
  <Application>Microsoft Office PowerPoint</Application>
  <PresentationFormat>사용자 지정</PresentationFormat>
  <Paragraphs>36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7" baseType="lpstr">
      <vt:lpstr>Pretendard</vt:lpstr>
      <vt:lpstr>맑은 고딕</vt:lpstr>
      <vt:lpstr>Arial</vt:lpstr>
      <vt:lpstr>Calibri</vt:lpstr>
      <vt:lpstr>Calibri Light</vt:lpstr>
      <vt:lpstr>Office 테마</vt:lpstr>
      <vt:lpstr>PowerPoint 프레젠테이션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USER</dc:creator>
  <cp:lastModifiedBy>Windows User</cp:lastModifiedBy>
  <cp:revision>65</cp:revision>
  <cp:lastPrinted>2025-09-08T06:00:33Z</cp:lastPrinted>
  <dcterms:created xsi:type="dcterms:W3CDTF">2024-10-07T05:57:59Z</dcterms:created>
  <dcterms:modified xsi:type="dcterms:W3CDTF">2025-09-13T01:55:44Z</dcterms:modified>
</cp:coreProperties>
</file>