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516" r:id="rId2"/>
    <p:sldId id="515" r:id="rId3"/>
    <p:sldId id="50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8F95F-6598-41A3-BF2B-28511C18EBFF}" type="datetimeFigureOut">
              <a:rPr lang="en-US" smtClean="0"/>
              <a:t>1/19/2023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3B694-31B6-4497-A5CC-3106C4FA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11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7A7E0E-5820-4C96-9D6B-6ED7658B6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0640B36-04A3-4BA7-AB9A-5F549A8AC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75BAD3-45F6-464C-B904-8498A7268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34C308-52CB-485D-B1E1-DA05D043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792260-2035-4C22-A763-6F473146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6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F41200-ADF3-4A9C-8BEC-92D17AF62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76A2B90-7BBC-4041-9B2D-C00B8C0FA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345381-9578-4736-95F9-4BF8E152A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A44EDA-B0FD-4189-9B6E-8B4597B4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BA4301-BF42-4E68-828F-96C0D3732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18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62CE53-9A12-4247-9713-3513B411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2B0CD77-6737-4929-B2A1-4B543AC33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3B6710-51E7-4CBB-B725-29EEE1767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718DA9-D012-42F5-8282-01CBE0457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210A2D-2808-42A8-9B48-1039DD3A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98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B4E955-9C5F-4BF8-B61E-84D69A43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2C5323-10C9-471B-BEC0-4775D7CD70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E20D74-C01E-4EE7-B912-C6912FE0F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B489A9-EEB7-4016-9946-971BB6AB1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6370EFD-52DF-460B-82A6-019D68355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5A4261-E17D-47EA-B0EB-77408FB1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15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D8113-38F6-4253-A49F-4D45F6229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F7A5A3-4276-42FA-A97D-3E3AE9D07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FF80BB4-9444-4C05-A885-BE2807BCC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5CCEF65-2F89-40D7-882C-28D0ECD6C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2B4011B-226F-4786-927C-FB2EE6964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64A60F-1600-4949-8868-DB7880D62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035F442-4BA4-411A-B618-AD613B5A7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689B643-86B3-472D-AEE4-11D20F84C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58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040305-E916-4A1B-AB46-8663F02F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BF58EE6-AEED-416B-80DB-36E235584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73A6804-EC20-430E-9CD8-8F0F4F0C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3F9577-B264-4C56-8E74-69237B311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83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3B2842F-1020-4C72-9D5A-45A24C9F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C08E9F6-29D8-4ABE-8271-E52CACD3B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690D01-43DE-4C15-ABCA-904427F15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0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B84A2A-AE52-46DA-B5F5-698059E3A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27EDB7-52BA-49D7-8BA2-3F8A76B3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4E7CF9B-0DE8-446F-AF12-19C61C0F3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76B0D6-425C-4B0A-BC31-A50529539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7745E56-0504-49DC-9E04-15238CCC6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D70911-BD18-40F9-B986-16F15BA6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747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E0B02B-2B7B-4BFF-AE38-CD57917E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5B779EE-5E31-4FD1-B2BC-CE45E288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3A78A5C-E9EA-4EB1-A116-5DD024BC6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F1001C-2B98-463A-A074-65C131DD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D560D4-F9DB-4DC1-A42C-9AE04474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0E2289-F5A0-4CD7-BE02-EB2A8795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031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DC2E0F-E950-4D7C-A8A4-314B1493F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12A09CC-99DA-40E7-83E5-28D355FAF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51813F-E7A9-4527-A111-6C359176F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B30C25-F08F-4625-BBE2-E16A46F21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BDC4AD-7E41-43AD-9E7C-B9EE0F9B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89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F3666DC-0D0A-4C64-8E86-4B67BB420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462619-2BA9-4729-B283-4ACD92182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2AED31-8EB5-4D6D-969C-35A4964A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70B6BA-7C69-43CC-9C70-1D9F9072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475B92-9A95-40E9-85FD-B606373A1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035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1C8BF9-DBDF-4429-97C1-64BB5CD39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D27022-3A4F-4B26-9CDB-EDA26AE57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C541B-907A-497E-99C3-5CEBD0FB4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B13D0-2DEC-411C-8108-3EE624E0C9F1}" type="datetimeFigureOut">
              <a:rPr lang="ko-KR" altLang="en-US" smtClean="0"/>
              <a:t>2023-01-19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625E32-41B3-4A96-A327-CC1792FE13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E94690-B358-4834-A794-4461CB0EB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22CF2-C883-4DA6-8315-1FD3A9DD5C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31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0" y="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400" b="1" dirty="0" err="1">
                <a:latin typeface="돋움" panose="020B0600000101010101" pitchFamily="50" charset="-127"/>
                <a:ea typeface="돋움" panose="020B0600000101010101" pitchFamily="50" charset="-127"/>
              </a:rPr>
              <a:t>바이오에너지</a:t>
            </a: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 및 </a:t>
            </a:r>
            <a:r>
              <a:rPr lang="ko-KR" altLang="en-US" sz="2400" b="1" dirty="0" err="1">
                <a:latin typeface="돋움" panose="020B0600000101010101" pitchFamily="50" charset="-127"/>
                <a:ea typeface="돋움" panose="020B0600000101010101" pitchFamily="50" charset="-127"/>
              </a:rPr>
              <a:t>바이오전기화학</a:t>
            </a: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 연구실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A06807-EB6F-49B2-A0C0-E60F86570EA2}"/>
              </a:ext>
            </a:extLst>
          </p:cNvPr>
          <p:cNvSpPr txBox="1"/>
          <p:nvPr/>
        </p:nvSpPr>
        <p:spPr>
          <a:xfrm>
            <a:off x="-11502" y="943860"/>
            <a:ext cx="9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ea typeface="돋움" panose="020B0600000101010101" pitchFamily="50" charset="-127"/>
              </a:rPr>
              <a:t>우리 연구실에서는 다음과 같은 분야에 관심을 갖고 연구를 진행 중입니다</a:t>
            </a:r>
            <a:r>
              <a:rPr lang="en-US" altLang="ko-KR" dirty="0">
                <a:ea typeface="돋움" panose="020B0600000101010101" pitchFamily="50" charset="-127"/>
              </a:rPr>
              <a:t>.</a:t>
            </a:r>
            <a:endParaRPr lang="ko-KR" altLang="en-US" dirty="0">
              <a:ea typeface="돋움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35642-2E33-41EF-97AC-6EC152A2E6A5}"/>
              </a:ext>
            </a:extLst>
          </p:cNvPr>
          <p:cNvSpPr txBox="1"/>
          <p:nvPr/>
        </p:nvSpPr>
        <p:spPr>
          <a:xfrm>
            <a:off x="0" y="561056"/>
            <a:ext cx="1734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ea typeface="돋움" panose="020B0600000101010101" pitchFamily="50" charset="-127"/>
              </a:rPr>
              <a:t>연구실 소개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A4F77B-52E3-4EFC-9E1F-D93F0C9F8A1A}"/>
              </a:ext>
            </a:extLst>
          </p:cNvPr>
          <p:cNvSpPr txBox="1"/>
          <p:nvPr/>
        </p:nvSpPr>
        <p:spPr>
          <a:xfrm>
            <a:off x="60792" y="1455847"/>
            <a:ext cx="614334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latin typeface="돋움" panose="020B0600000101010101" pitchFamily="50" charset="-127"/>
                <a:ea typeface="돋움" panose="020B0600000101010101" pitchFamily="50" charset="-127"/>
              </a:rPr>
              <a:t>바이오전기합성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 시스템</a:t>
            </a:r>
            <a:endParaRPr lang="en-US" altLang="ko-KR" sz="2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dirty="0">
              <a:solidFill>
                <a:srgbClr val="000000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just"/>
            <a:r>
              <a:rPr lang="ko-KR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미생물 및 효소는 생체가 만들어내는 촉매로서 기질에 대한 선택적 반응 효율이 높고 상온</a:t>
            </a:r>
            <a:r>
              <a:rPr 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, </a:t>
            </a:r>
            <a:r>
              <a:rPr lang="ko-KR" sz="1800" dirty="0" err="1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상압</a:t>
            </a:r>
            <a:r>
              <a:rPr lang="ko-KR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 및 중성에 가까운</a:t>
            </a:r>
            <a:r>
              <a:rPr lang="en-US" altLang="ko-KR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pH</a:t>
            </a:r>
            <a:r>
              <a:rPr lang="ko-KR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에서 고활성을 보여 저탄소</a:t>
            </a:r>
            <a:r>
              <a:rPr 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-</a:t>
            </a:r>
            <a:r>
              <a:rPr lang="ko-KR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친환경 산업기술</a:t>
            </a:r>
            <a:r>
              <a:rPr lang="ko-KR" alt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을 위한 </a:t>
            </a:r>
            <a:r>
              <a:rPr lang="ko-KR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촉매로서 </a:t>
            </a:r>
            <a:r>
              <a:rPr lang="ko-KR" alt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활용하고자 한다</a:t>
            </a:r>
            <a:r>
              <a:rPr lang="en-US" altLang="ko-KR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대기</a:t>
            </a:r>
            <a:r>
              <a:rPr lang="ko-KR" altLang="en-US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오염원인 이산화탄소나 대기중에 풍부한 질소 등을 고부가가치 물질로 변환하는 연구를 수행하고 있으며 </a:t>
            </a:r>
            <a:r>
              <a:rPr lang="ko-KR" altLang="en-US" sz="1800" dirty="0">
                <a:solidFill>
                  <a:srgbClr val="000000"/>
                </a:solidFill>
                <a:effectLst/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촉매반응에 필요한 에너지를 </a:t>
            </a:r>
            <a:r>
              <a:rPr lang="ko-KR" altLang="en-US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안정적이고 보다 효율적으로 공급하기 위해 효소용 폴리머와</a:t>
            </a:r>
            <a:r>
              <a:rPr lang="en-US" altLang="ko-KR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전극을 </a:t>
            </a:r>
            <a:r>
              <a:rPr lang="ko-KR" altLang="en-US" dirty="0" err="1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기반으로한</a:t>
            </a:r>
            <a:r>
              <a:rPr lang="ko-KR" altLang="en-US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 융합연구를 수행하고 있습니다</a:t>
            </a:r>
            <a:r>
              <a:rPr lang="en-US" altLang="ko-KR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  <a:cs typeface="Times New Roman" panose="02020603050405020304" pitchFamily="18" charset="0"/>
              </a:rPr>
              <a:t>. </a:t>
            </a:r>
            <a:endParaRPr lang="ko-KR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28BC321-F9EC-0A7C-5E93-4E05D9EA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3839" y="2880878"/>
            <a:ext cx="38100" cy="38100"/>
          </a:xfrm>
          <a:prstGeom prst="rect">
            <a:avLst/>
          </a:prstGeom>
        </p:spPr>
      </p:pic>
      <p:sp>
        <p:nvSpPr>
          <p:cNvPr id="12" name="모서리가 둥근 직사각형 29">
            <a:extLst>
              <a:ext uri="{FF2B5EF4-FFF2-40B4-BE49-F238E27FC236}">
                <a16:creationId xmlns:a16="http://schemas.microsoft.com/office/drawing/2014/main" id="{6C89046F-98CF-9BCD-7AFC-ADA980C412C8}"/>
              </a:ext>
            </a:extLst>
          </p:cNvPr>
          <p:cNvSpPr/>
          <p:nvPr/>
        </p:nvSpPr>
        <p:spPr>
          <a:xfrm>
            <a:off x="6194497" y="1473575"/>
            <a:ext cx="5654167" cy="3923611"/>
          </a:xfrm>
          <a:prstGeom prst="roundRect">
            <a:avLst>
              <a:gd name="adj" fmla="val 6545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9F934F9-C9BD-8368-4AF8-452366EA3D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8" t="42909"/>
          <a:stretch/>
        </p:blipFill>
        <p:spPr>
          <a:xfrm>
            <a:off x="6336327" y="1632794"/>
            <a:ext cx="5473317" cy="1525852"/>
          </a:xfrm>
          <a:prstGeom prst="rect">
            <a:avLst/>
          </a:prstGeom>
        </p:spPr>
      </p:pic>
      <p:sp>
        <p:nvSpPr>
          <p:cNvPr id="48" name="직사각형 47">
            <a:extLst>
              <a:ext uri="{FF2B5EF4-FFF2-40B4-BE49-F238E27FC236}">
                <a16:creationId xmlns:a16="http://schemas.microsoft.com/office/drawing/2014/main" id="{39F4CFFB-4FF7-6454-F1BA-E08D0690B673}"/>
              </a:ext>
            </a:extLst>
          </p:cNvPr>
          <p:cNvSpPr/>
          <p:nvPr/>
        </p:nvSpPr>
        <p:spPr>
          <a:xfrm>
            <a:off x="9014895" y="2903461"/>
            <a:ext cx="232910" cy="248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5FC4266D-DBDA-6C56-E3C4-FC2A101759A9}"/>
              </a:ext>
            </a:extLst>
          </p:cNvPr>
          <p:cNvGrpSpPr/>
          <p:nvPr/>
        </p:nvGrpSpPr>
        <p:grpSpPr>
          <a:xfrm>
            <a:off x="85222" y="5633181"/>
            <a:ext cx="11724422" cy="1116315"/>
            <a:chOff x="4800937" y="1071187"/>
            <a:chExt cx="6163529" cy="1656722"/>
          </a:xfrm>
        </p:grpSpPr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9170F7D1-4538-9988-0C73-35116095C49A}"/>
                </a:ext>
              </a:extLst>
            </p:cNvPr>
            <p:cNvSpPr/>
            <p:nvPr/>
          </p:nvSpPr>
          <p:spPr>
            <a:xfrm>
              <a:off x="4800937" y="1071187"/>
              <a:ext cx="6163529" cy="154887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3EC5A7C8-0F85-56EB-B68A-D6416E19E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1898" y="2689809"/>
              <a:ext cx="38100" cy="38100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19FA54CE-E44D-02D6-CABA-7C0F48B11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43472" y="2567636"/>
              <a:ext cx="38100" cy="38100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75B4427B-6C1A-980E-8341-2B2A3905D091}"/>
              </a:ext>
            </a:extLst>
          </p:cNvPr>
          <p:cNvSpPr/>
          <p:nvPr/>
        </p:nvSpPr>
        <p:spPr>
          <a:xfrm>
            <a:off x="166404" y="5756764"/>
            <a:ext cx="2047675" cy="70330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FD7814A1-4149-E986-D7F0-D6756D42F6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373"/>
          <a:stretch/>
        </p:blipFill>
        <p:spPr>
          <a:xfrm>
            <a:off x="188391" y="5820732"/>
            <a:ext cx="1957114" cy="27547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1744C0AC-41CF-75D8-CBAF-E721A1FDCF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3149" b="32743"/>
          <a:stretch/>
        </p:blipFill>
        <p:spPr>
          <a:xfrm>
            <a:off x="182092" y="6132768"/>
            <a:ext cx="1886513" cy="2641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id="{5C7856A0-0691-605C-EB4B-0F50156531F4}"/>
              </a:ext>
            </a:extLst>
          </p:cNvPr>
          <p:cNvSpPr/>
          <p:nvPr/>
        </p:nvSpPr>
        <p:spPr>
          <a:xfrm>
            <a:off x="2384009" y="5754378"/>
            <a:ext cx="2047675" cy="70330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61B04D10-A9FD-22D4-50C9-251FB8FFA8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1638" b="12942"/>
          <a:stretch/>
        </p:blipFill>
        <p:spPr>
          <a:xfrm>
            <a:off x="2443683" y="5874358"/>
            <a:ext cx="1905484" cy="4959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194" name="그림 8193">
            <a:extLst>
              <a:ext uri="{FF2B5EF4-FFF2-40B4-BE49-F238E27FC236}">
                <a16:creationId xmlns:a16="http://schemas.microsoft.com/office/drawing/2014/main" id="{05902E7B-E6C0-49F6-0F73-FEB89C58A7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2197" y="5753976"/>
            <a:ext cx="2188542" cy="72254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8199" name="직사각형 8198">
            <a:extLst>
              <a:ext uri="{FF2B5EF4-FFF2-40B4-BE49-F238E27FC236}">
                <a16:creationId xmlns:a16="http://schemas.microsoft.com/office/drawing/2014/main" id="{AB0913FD-9285-A34E-2838-74BDEF22DA91}"/>
              </a:ext>
            </a:extLst>
          </p:cNvPr>
          <p:cNvSpPr/>
          <p:nvPr/>
        </p:nvSpPr>
        <p:spPr>
          <a:xfrm>
            <a:off x="4658581" y="5753978"/>
            <a:ext cx="2188542" cy="703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5" name="그림 8194">
            <a:extLst>
              <a:ext uri="{FF2B5EF4-FFF2-40B4-BE49-F238E27FC236}">
                <a16:creationId xmlns:a16="http://schemas.microsoft.com/office/drawing/2014/main" id="{46D18634-5719-0F0E-4A74-15C41384CC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9239" y="5801947"/>
            <a:ext cx="2188542" cy="60078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CC9B1A-AA1D-BE66-54EE-98AA0B31643C}"/>
              </a:ext>
            </a:extLst>
          </p:cNvPr>
          <p:cNvSpPr txBox="1"/>
          <p:nvPr/>
        </p:nvSpPr>
        <p:spPr>
          <a:xfrm>
            <a:off x="-13275" y="5269336"/>
            <a:ext cx="9259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[</a:t>
            </a:r>
            <a:r>
              <a:rPr lang="ko-KR" altLang="en-US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연구 관련 주요 논문</a:t>
            </a:r>
            <a:r>
              <a:rPr lang="en-US" altLang="ko-KR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]</a:t>
            </a:r>
            <a:endParaRPr lang="ko-KR" altLang="en-US" sz="1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2CEE88B-C6DD-7590-7B31-CEF8EA116FF6}"/>
              </a:ext>
            </a:extLst>
          </p:cNvPr>
          <p:cNvSpPr/>
          <p:nvPr/>
        </p:nvSpPr>
        <p:spPr>
          <a:xfrm>
            <a:off x="6976821" y="5773219"/>
            <a:ext cx="2262090" cy="70330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A7E985D-64B8-A6F9-312F-F633B9F625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8615" y="5874358"/>
            <a:ext cx="2192839" cy="53442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F0EDED99-181F-3C89-1F5B-C6251A5F74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8416" y="3342148"/>
            <a:ext cx="5432007" cy="19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35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9A4F77B-52E3-4EFC-9E1F-D93F0C9F8A1A}"/>
              </a:ext>
            </a:extLst>
          </p:cNvPr>
          <p:cNvSpPr txBox="1"/>
          <p:nvPr/>
        </p:nvSpPr>
        <p:spPr>
          <a:xfrm>
            <a:off x="67770" y="514349"/>
            <a:ext cx="5993572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바이오센서</a:t>
            </a:r>
            <a:endParaRPr lang="en-US" altLang="ko-KR" sz="2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dirty="0">
              <a:solidFill>
                <a:srgbClr val="000000"/>
              </a:solidFill>
              <a:latin typeface="dotum" panose="020B0600000101010101" pitchFamily="50" charset="-127"/>
              <a:ea typeface="dotum" panose="020B0600000101010101" pitchFamily="50" charset="-127"/>
            </a:endParaRPr>
          </a:p>
          <a:p>
            <a:pPr algn="just"/>
            <a:r>
              <a:rPr lang="ko-KR" altLang="en-US" dirty="0" err="1">
                <a:latin typeface="돋움" panose="020B0600000101010101" pitchFamily="50" charset="-127"/>
                <a:ea typeface="돋움" panose="020B0600000101010101" pitchFamily="50" charset="-127"/>
              </a:rPr>
              <a:t>생체촉매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기반 바이오센서는 분석 물질에 대한 선택적 반응 효율이 매우 높으며 물리적으로 유연하고 투명한 전극과의 응용을 통해 생체적합성을 갖춘 </a:t>
            </a:r>
            <a:r>
              <a:rPr lang="ko-KR" altLang="en-US" dirty="0" err="1">
                <a:latin typeface="돋움" panose="020B0600000101010101" pitchFamily="50" charset="-127"/>
                <a:ea typeface="돋움" panose="020B0600000101010101" pitchFamily="50" charset="-127"/>
              </a:rPr>
              <a:t>플렉서블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센서로서 의학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의료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환경 등 다양한 응용분야에 적용 가능성을 갖고 있습니다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.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본 연구실에서는 얇고 견고하며 경량을 유지할 수 있는 폴리머 기반의 전극에 </a:t>
            </a:r>
            <a:r>
              <a:rPr lang="ko-KR" altLang="en-US" dirty="0" err="1">
                <a:latin typeface="돋움" panose="020B0600000101010101" pitchFamily="50" charset="-127"/>
                <a:ea typeface="돋움" panose="020B0600000101010101" pitchFamily="50" charset="-127"/>
              </a:rPr>
              <a:t>생체촉매를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안정적으로 </a:t>
            </a:r>
            <a:r>
              <a:rPr lang="ko-KR" altLang="en-US" dirty="0" err="1">
                <a:latin typeface="돋움" panose="020B0600000101010101" pitchFamily="50" charset="-127"/>
                <a:ea typeface="돋움" panose="020B0600000101010101" pitchFamily="50" charset="-127"/>
              </a:rPr>
              <a:t>고정화하는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기술을 통해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dirty="0" err="1">
                <a:latin typeface="돋움" panose="020B0600000101010101" pitchFamily="50" charset="-127"/>
                <a:ea typeface="돋움" panose="020B0600000101010101" pitchFamily="50" charset="-127"/>
              </a:rPr>
              <a:t>생체촉매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내부의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cofactor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와 센서 어레이 간에 효율적으로 신호를 전달하고 바이오센서의 탐지 민감도를 높이며 안정적으로 운전하기 위한 연구를 수행하고 있습니다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endParaRPr lang="ko-KR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28BC321-F9EC-0A7C-5E93-4E05D9EA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3839" y="2223651"/>
            <a:ext cx="38100" cy="38100"/>
          </a:xfrm>
          <a:prstGeom prst="rect">
            <a:avLst/>
          </a:prstGeom>
        </p:spPr>
      </p:pic>
      <p:sp>
        <p:nvSpPr>
          <p:cNvPr id="14" name="모서리가 둥근 직사각형 29">
            <a:extLst>
              <a:ext uri="{FF2B5EF4-FFF2-40B4-BE49-F238E27FC236}">
                <a16:creationId xmlns:a16="http://schemas.microsoft.com/office/drawing/2014/main" id="{37B4F5BE-DDF5-229C-10EC-88976C5A4851}"/>
              </a:ext>
            </a:extLst>
          </p:cNvPr>
          <p:cNvSpPr/>
          <p:nvPr/>
        </p:nvSpPr>
        <p:spPr>
          <a:xfrm>
            <a:off x="6142387" y="514349"/>
            <a:ext cx="5664189" cy="5205922"/>
          </a:xfrm>
          <a:prstGeom prst="roundRect">
            <a:avLst>
              <a:gd name="adj" fmla="val 6545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50D9CC1-D807-D2B9-1BFA-1030FF524029}"/>
              </a:ext>
            </a:extLst>
          </p:cNvPr>
          <p:cNvSpPr/>
          <p:nvPr/>
        </p:nvSpPr>
        <p:spPr>
          <a:xfrm>
            <a:off x="6263226" y="4563571"/>
            <a:ext cx="232910" cy="1434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5FC4266D-DBDA-6C56-E3C4-FC2A101759A9}"/>
              </a:ext>
            </a:extLst>
          </p:cNvPr>
          <p:cNvGrpSpPr/>
          <p:nvPr/>
        </p:nvGrpSpPr>
        <p:grpSpPr>
          <a:xfrm>
            <a:off x="75697" y="5777846"/>
            <a:ext cx="11582147" cy="1090188"/>
            <a:chOff x="4800937" y="1109962"/>
            <a:chExt cx="6163529" cy="1617947"/>
          </a:xfrm>
        </p:grpSpPr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9170F7D1-4538-9988-0C73-35116095C49A}"/>
                </a:ext>
              </a:extLst>
            </p:cNvPr>
            <p:cNvSpPr/>
            <p:nvPr/>
          </p:nvSpPr>
          <p:spPr>
            <a:xfrm>
              <a:off x="4800937" y="1109962"/>
              <a:ext cx="6163529" cy="1548870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3EC5A7C8-0F85-56EB-B68A-D6416E19E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1898" y="2689809"/>
              <a:ext cx="38100" cy="38100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19FA54CE-E44D-02D6-CABA-7C0F48B11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43472" y="2567636"/>
              <a:ext cx="38100" cy="38100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B4014357-7FAA-CA37-E6EC-DAA220A79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188" y="5856372"/>
            <a:ext cx="2033807" cy="79901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C081F65-F710-E274-1BC9-1D6AD402F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26" y="5856372"/>
            <a:ext cx="2176093" cy="79901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3A4E02C-2651-E684-3C4A-7A681CB92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389" y="5835232"/>
            <a:ext cx="2176093" cy="799017"/>
          </a:xfrm>
          <a:prstGeom prst="rect">
            <a:avLst/>
          </a:prstGeom>
          <a:ln>
            <a:noFill/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BB79C93-B230-9A4E-D9CF-AFE304EF0E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875"/>
          <a:stretch/>
        </p:blipFill>
        <p:spPr>
          <a:xfrm>
            <a:off x="4748559" y="5854432"/>
            <a:ext cx="2096741" cy="782558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F145061E-D477-AD0C-691B-18B6FA54B5B4}"/>
              </a:ext>
            </a:extLst>
          </p:cNvPr>
          <p:cNvGrpSpPr/>
          <p:nvPr/>
        </p:nvGrpSpPr>
        <p:grpSpPr>
          <a:xfrm>
            <a:off x="6227771" y="4056611"/>
            <a:ext cx="5493421" cy="1582805"/>
            <a:chOff x="6357392" y="1464746"/>
            <a:chExt cx="5224413" cy="1475332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2F8B7ACF-53B7-15C3-16D1-9B0953A9F502}"/>
                </a:ext>
              </a:extLst>
            </p:cNvPr>
            <p:cNvGrpSpPr/>
            <p:nvPr/>
          </p:nvGrpSpPr>
          <p:grpSpPr>
            <a:xfrm>
              <a:off x="6357393" y="1553627"/>
              <a:ext cx="5224412" cy="1364534"/>
              <a:chOff x="1623405" y="1039326"/>
              <a:chExt cx="8358953" cy="2229935"/>
            </a:xfrm>
          </p:grpSpPr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9D6AD712-3FD1-7656-BE05-12210E9A6341}"/>
                  </a:ext>
                </a:extLst>
              </p:cNvPr>
              <p:cNvPicPr/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330" b="61427"/>
              <a:stretch/>
            </p:blipFill>
            <p:spPr bwMode="auto">
              <a:xfrm>
                <a:off x="1623405" y="1039326"/>
                <a:ext cx="5456497" cy="222312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7" name="그림 26">
                <a:extLst>
                  <a:ext uri="{FF2B5EF4-FFF2-40B4-BE49-F238E27FC236}">
                    <a16:creationId xmlns:a16="http://schemas.microsoft.com/office/drawing/2014/main" id="{123464FB-1763-E15E-9150-E83AB58E4DDF}"/>
                  </a:ext>
                </a:extLst>
              </p:cNvPr>
              <p:cNvPicPr/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8358" r="48843" b="30599"/>
              <a:stretch/>
            </p:blipFill>
            <p:spPr bwMode="auto">
              <a:xfrm>
                <a:off x="7050365" y="1131221"/>
                <a:ext cx="2931993" cy="213804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88EAA8C-F546-065E-6ADB-225ED6D5E156}"/>
                </a:ext>
              </a:extLst>
            </p:cNvPr>
            <p:cNvSpPr/>
            <p:nvPr/>
          </p:nvSpPr>
          <p:spPr>
            <a:xfrm>
              <a:off x="6357392" y="1503778"/>
              <a:ext cx="118564" cy="169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9C0B41D-A2D6-CEED-5A0F-FC8E27D95A51}"/>
                </a:ext>
              </a:extLst>
            </p:cNvPr>
            <p:cNvSpPr/>
            <p:nvPr/>
          </p:nvSpPr>
          <p:spPr>
            <a:xfrm>
              <a:off x="8078635" y="1464746"/>
              <a:ext cx="118564" cy="169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B8D37A1-306E-3EF8-626F-FAEC065CC637}"/>
                </a:ext>
              </a:extLst>
            </p:cNvPr>
            <p:cNvSpPr/>
            <p:nvPr/>
          </p:nvSpPr>
          <p:spPr>
            <a:xfrm>
              <a:off x="9690002" y="1525200"/>
              <a:ext cx="118564" cy="169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6118498-DC4E-7A65-DECA-17861F400B63}"/>
                </a:ext>
              </a:extLst>
            </p:cNvPr>
            <p:cNvSpPr/>
            <p:nvPr/>
          </p:nvSpPr>
          <p:spPr>
            <a:xfrm>
              <a:off x="6357392" y="2677359"/>
              <a:ext cx="118564" cy="169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DAA3E51-D044-BA94-1FEE-842C644F054F}"/>
                </a:ext>
              </a:extLst>
            </p:cNvPr>
            <p:cNvSpPr/>
            <p:nvPr/>
          </p:nvSpPr>
          <p:spPr>
            <a:xfrm>
              <a:off x="8067240" y="2724210"/>
              <a:ext cx="118564" cy="169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F603579-C76A-ABA7-5C03-35F889B2097F}"/>
                </a:ext>
              </a:extLst>
            </p:cNvPr>
            <p:cNvSpPr/>
            <p:nvPr/>
          </p:nvSpPr>
          <p:spPr>
            <a:xfrm>
              <a:off x="9781730" y="2770760"/>
              <a:ext cx="118564" cy="169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C0E67BB8-4AF8-4B77-FEE8-5C8973805C9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6"/>
          <a:stretch/>
        </p:blipFill>
        <p:spPr>
          <a:xfrm>
            <a:off x="6519477" y="731781"/>
            <a:ext cx="4881948" cy="2252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E26E5F-7E05-2D9F-056D-481E27CA462A}"/>
              </a:ext>
            </a:extLst>
          </p:cNvPr>
          <p:cNvSpPr txBox="1"/>
          <p:nvPr/>
        </p:nvSpPr>
        <p:spPr>
          <a:xfrm>
            <a:off x="-13275" y="5450311"/>
            <a:ext cx="9259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[</a:t>
            </a:r>
            <a:r>
              <a:rPr lang="ko-KR" altLang="en-US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연구 관련 주요 논문</a:t>
            </a:r>
            <a:r>
              <a:rPr lang="en-US" altLang="ko-KR" sz="1400" b="1" dirty="0">
                <a:latin typeface="돋움" panose="020B0600000101010101" pitchFamily="50" charset="-127"/>
                <a:ea typeface="돋움" panose="020B0600000101010101" pitchFamily="50" charset="-127"/>
              </a:rPr>
              <a:t>]</a:t>
            </a:r>
            <a:endParaRPr lang="ko-KR" altLang="en-US" sz="1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0E48BC04-5DE8-E77E-EA42-0D1398BDE7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802" y="2891998"/>
            <a:ext cx="5371042" cy="1353429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B94065E9-A9F9-6E80-EDFF-105F01F3611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3450"/>
          <a:stretch/>
        </p:blipFill>
        <p:spPr>
          <a:xfrm>
            <a:off x="9380046" y="5859594"/>
            <a:ext cx="1992804" cy="76807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149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A06807-EB6F-49B2-A0C0-E60F86570EA2}"/>
              </a:ext>
            </a:extLst>
          </p:cNvPr>
          <p:cNvSpPr txBox="1"/>
          <p:nvPr/>
        </p:nvSpPr>
        <p:spPr>
          <a:xfrm>
            <a:off x="0" y="47516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ea typeface="돋움" panose="020B0600000101010101" pitchFamily="50" charset="-127"/>
              </a:rPr>
              <a:t>∙ </a:t>
            </a:r>
            <a:r>
              <a:rPr lang="ko-KR" altLang="en-US" dirty="0" err="1">
                <a:ea typeface="돋움" panose="020B0600000101010101" pitchFamily="50" charset="-127"/>
              </a:rPr>
              <a:t>교수명</a:t>
            </a:r>
            <a:r>
              <a:rPr lang="en-US" altLang="ko-KR" dirty="0">
                <a:ea typeface="돋움" panose="020B0600000101010101" pitchFamily="50" charset="-127"/>
              </a:rPr>
              <a:t>: </a:t>
            </a:r>
            <a:r>
              <a:rPr lang="ko-KR" altLang="en-US" dirty="0" err="1">
                <a:ea typeface="돋움" panose="020B0600000101010101" pitchFamily="50" charset="-127"/>
              </a:rPr>
              <a:t>이유석</a:t>
            </a:r>
            <a:endParaRPr lang="en-US" altLang="ko-KR" dirty="0">
              <a:ea typeface="돋움" panose="020B0600000101010101" pitchFamily="50" charset="-127"/>
            </a:endParaRPr>
          </a:p>
          <a:p>
            <a:r>
              <a:rPr lang="ko-KR" altLang="ko-KR" dirty="0">
                <a:ea typeface="돋움" panose="020B0600000101010101" pitchFamily="50" charset="-127"/>
              </a:rPr>
              <a:t>∙</a:t>
            </a:r>
            <a:r>
              <a:rPr lang="en-US" altLang="ko-KR" dirty="0">
                <a:ea typeface="돋움" panose="020B0600000101010101" pitchFamily="50" charset="-127"/>
              </a:rPr>
              <a:t> </a:t>
            </a:r>
            <a:r>
              <a:rPr lang="ko-KR" altLang="en-US" dirty="0">
                <a:ea typeface="돋움" panose="020B0600000101010101" pitchFamily="50" charset="-127"/>
              </a:rPr>
              <a:t>연구실</a:t>
            </a:r>
            <a:r>
              <a:rPr lang="en-US" altLang="ko-KR" dirty="0">
                <a:ea typeface="돋움" panose="020B0600000101010101" pitchFamily="50" charset="-127"/>
              </a:rPr>
              <a:t>: D</a:t>
            </a:r>
            <a:r>
              <a:rPr lang="ko-KR" altLang="en-US" dirty="0">
                <a:ea typeface="돋움" panose="020B0600000101010101" pitchFamily="50" charset="-127"/>
              </a:rPr>
              <a:t>동 </a:t>
            </a:r>
            <a:r>
              <a:rPr lang="en-US" altLang="ko-KR" dirty="0">
                <a:ea typeface="돋움" panose="020B0600000101010101" pitchFamily="50" charset="-127"/>
              </a:rPr>
              <a:t>404</a:t>
            </a:r>
            <a:r>
              <a:rPr lang="ko-KR" altLang="en-US" dirty="0">
                <a:ea typeface="돋움" panose="020B0600000101010101" pitchFamily="50" charset="-127"/>
              </a:rPr>
              <a:t>호</a:t>
            </a:r>
            <a:endParaRPr lang="en-US" altLang="ko-KR" dirty="0">
              <a:ea typeface="돋움" panose="020B0600000101010101" pitchFamily="50" charset="-127"/>
            </a:endParaRPr>
          </a:p>
          <a:p>
            <a:r>
              <a:rPr lang="ko-KR" altLang="ko-KR" dirty="0">
                <a:ea typeface="돋움" panose="020B0600000101010101" pitchFamily="50" charset="-127"/>
              </a:rPr>
              <a:t>∙</a:t>
            </a:r>
            <a:r>
              <a:rPr lang="en-US" altLang="ko-KR" dirty="0">
                <a:ea typeface="돋움" panose="020B0600000101010101" pitchFamily="50" charset="-127"/>
              </a:rPr>
              <a:t> </a:t>
            </a:r>
            <a:r>
              <a:rPr lang="ko-KR" altLang="en-US" dirty="0">
                <a:ea typeface="돋움" panose="020B0600000101010101" pitchFamily="50" charset="-127"/>
              </a:rPr>
              <a:t>연락처</a:t>
            </a:r>
            <a:r>
              <a:rPr lang="en-US" altLang="ko-KR" dirty="0">
                <a:ea typeface="돋움" panose="020B0600000101010101" pitchFamily="50" charset="-127"/>
              </a:rPr>
              <a:t>: 031-8041-0614</a:t>
            </a:r>
          </a:p>
          <a:p>
            <a:r>
              <a:rPr lang="en-US" altLang="ko-KR" dirty="0">
                <a:ea typeface="돋움" panose="020B0600000101010101" pitchFamily="50" charset="-127"/>
              </a:rPr>
              <a:t>∙ </a:t>
            </a:r>
            <a:r>
              <a:rPr lang="ko-KR" altLang="en-US" dirty="0">
                <a:ea typeface="돋움" panose="020B0600000101010101" pitchFamily="50" charset="-127"/>
              </a:rPr>
              <a:t>이메일</a:t>
            </a:r>
            <a:r>
              <a:rPr lang="en-US" altLang="ko-KR" dirty="0">
                <a:ea typeface="돋움" panose="020B0600000101010101" pitchFamily="50" charset="-127"/>
              </a:rPr>
              <a:t>: y.lee@tukorea.ac.kr</a:t>
            </a:r>
            <a:endParaRPr lang="ko-KR" altLang="en-US" dirty="0">
              <a:ea typeface="돋움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35642-2E33-41EF-97AC-6EC152A2E6A5}"/>
              </a:ext>
            </a:extLst>
          </p:cNvPr>
          <p:cNvSpPr txBox="1"/>
          <p:nvPr/>
        </p:nvSpPr>
        <p:spPr>
          <a:xfrm>
            <a:off x="0" y="692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ea typeface="돋움" panose="020B0600000101010101" pitchFamily="50" charset="-127"/>
              </a:rPr>
              <a:t>지도교수 소개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9999BD-479F-408D-A70E-0269B2D2EE98}"/>
              </a:ext>
            </a:extLst>
          </p:cNvPr>
          <p:cNvSpPr txBox="1"/>
          <p:nvPr/>
        </p:nvSpPr>
        <p:spPr>
          <a:xfrm>
            <a:off x="0" y="1874949"/>
            <a:ext cx="6125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- </a:t>
            </a:r>
            <a:r>
              <a:rPr lang="ko-KR" altLang="en-US">
                <a:latin typeface="돋움" panose="020B0600000101010101" pitchFamily="50" charset="-127"/>
                <a:ea typeface="돋움" panose="020B0600000101010101" pitchFamily="50" charset="-127"/>
              </a:rPr>
              <a:t>다수의 국외 </a:t>
            </a:r>
            <a:r>
              <a:rPr lang="en-US" altLang="ko-KR">
                <a:latin typeface="돋움" panose="020B0600000101010101" pitchFamily="50" charset="-127"/>
                <a:ea typeface="돋움" panose="020B0600000101010101" pitchFamily="50" charset="-127"/>
              </a:rPr>
              <a:t>SCI</a:t>
            </a:r>
            <a:r>
              <a:rPr lang="ko-KR" altLang="en-US">
                <a:latin typeface="돋움" panose="020B0600000101010101" pitchFamily="50" charset="-127"/>
                <a:ea typeface="돋움" panose="020B0600000101010101" pitchFamily="50" charset="-127"/>
              </a:rPr>
              <a:t>급 논문 발표</a:t>
            </a:r>
            <a:endParaRPr lang="ko-KR" altLang="en-US" dirty="0"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761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190</Words>
  <Application>Microsoft Office PowerPoint</Application>
  <PresentationFormat>와이드스크린</PresentationFormat>
  <Paragraphs>17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dotum</vt:lpstr>
      <vt:lpstr>돋움</vt:lpstr>
      <vt:lpstr>맑은 고딕</vt:lpstr>
      <vt:lpstr>Arial</vt:lpstr>
      <vt:lpstr>Calibri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Yoon Kyung Park</dc:creator>
  <cp:lastModifiedBy>user</cp:lastModifiedBy>
  <cp:revision>53</cp:revision>
  <dcterms:created xsi:type="dcterms:W3CDTF">2021-10-26T13:15:07Z</dcterms:created>
  <dcterms:modified xsi:type="dcterms:W3CDTF">2023-01-19T01:45:37Z</dcterms:modified>
</cp:coreProperties>
</file>