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5" r:id="rId2"/>
    <p:sldId id="511" r:id="rId3"/>
    <p:sldId id="512" r:id="rId4"/>
    <p:sldId id="508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7A7E0E-5820-4C96-9D6B-6ED7658B6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0640B36-04A3-4BA7-AB9A-5F549A8AC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75BAD3-45F6-464C-B904-8498A7268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34C308-52CB-485D-B1E1-DA05D043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792260-2035-4C22-A763-6F473146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6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F41200-ADF3-4A9C-8BEC-92D17AF62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76A2B90-7BBC-4041-9B2D-C00B8C0FA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345381-9578-4736-95F9-4BF8E152A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A44EDA-B0FD-4189-9B6E-8B4597B4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BA4301-BF42-4E68-828F-96C0D3732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18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62CE53-9A12-4247-9713-3513B411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2B0CD77-6737-4929-B2A1-4B543AC33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3B6710-51E7-4CBB-B725-29EEE1767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718DA9-D012-42F5-8282-01CBE0457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210A2D-2808-42A8-9B48-1039DD3A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987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B4E955-9C5F-4BF8-B61E-84D69A43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2C5323-10C9-471B-BEC0-4775D7CD70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1E20D74-C01E-4EE7-B912-C6912FE0F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B489A9-EEB7-4016-9946-971BB6AB1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6370EFD-52DF-460B-82A6-019D68355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5A4261-E17D-47EA-B0EB-77408FB1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157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DD8113-38F6-4253-A49F-4D45F6229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F7A5A3-4276-42FA-A97D-3E3AE9D07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F80BB4-9444-4C05-A885-BE2807BCC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5CCEF65-2F89-40D7-882C-28D0ECD6C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2B4011B-226F-4786-927C-FB2EE6964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64A60F-1600-4949-8868-DB7880D62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035F442-4BA4-411A-B618-AD613B5A7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689B643-86B3-472D-AEE4-11D20F84C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58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040305-E916-4A1B-AB46-8663F02F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BF58EE6-AEED-416B-80DB-36E235584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73A6804-EC20-430E-9CD8-8F0F4F0C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3F9577-B264-4C56-8E74-69237B311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831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3B2842F-1020-4C72-9D5A-45A24C9F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C08E9F6-29D8-4ABE-8271-E52CACD3B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690D01-43DE-4C15-ABCA-904427F15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0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B84A2A-AE52-46DA-B5F5-698059E3A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27EDB7-52BA-49D7-8BA2-3F8A76B3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4E7CF9B-0DE8-446F-AF12-19C61C0F3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76B0D6-425C-4B0A-BC31-A50529539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7745E56-0504-49DC-9E04-15238CCC6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D70911-BD18-40F9-B986-16F15BA6A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747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E0B02B-2B7B-4BFF-AE38-CD57917E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5B779EE-5E31-4FD1-B2BC-CE45E2882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3A78A5C-E9EA-4EB1-A116-5DD024BC6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F1001C-2B98-463A-A074-65C131DD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7D560D4-F9DB-4DC1-A42C-9AE04474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30E2289-F5A0-4CD7-BE02-EB2A8795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031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DC2E0F-E950-4D7C-A8A4-314B1493F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12A09CC-99DA-40E7-83E5-28D355FAF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51813F-E7A9-4527-A111-6C359176F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B30C25-F08F-4625-BBE2-E16A46F21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BDC4AD-7E41-43AD-9E7C-B9EE0F9B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89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F3666DC-0D0A-4C64-8E86-4B67BB420E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462619-2BA9-4729-B283-4ACD92182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2AED31-8EB5-4D6D-969C-35A4964A9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70B6BA-7C69-43CC-9C70-1D9F90722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475B92-9A95-40E9-85FD-B606373A1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035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1C8BF9-DBDF-4429-97C1-64BB5CD39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D27022-3A4F-4B26-9CDB-EDA26AE57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C541B-907A-497E-99C3-5CEBD0FB4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B13D0-2DEC-411C-8108-3EE624E0C9F1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625E32-41B3-4A96-A327-CC1792FE13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E94690-B358-4834-A794-4461CB0EB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31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2"/>
          <p:cNvSpPr txBox="1">
            <a:spLocks noChangeArrowheads="1"/>
          </p:cNvSpPr>
          <p:nvPr/>
        </p:nvSpPr>
        <p:spPr bwMode="auto">
          <a:xfrm>
            <a:off x="0" y="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400"/>
              <a:t>화학생물학 연구실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A06807-EB6F-49B2-A0C0-E60F86570EA2}"/>
              </a:ext>
            </a:extLst>
          </p:cNvPr>
          <p:cNvSpPr txBox="1"/>
          <p:nvPr/>
        </p:nvSpPr>
        <p:spPr>
          <a:xfrm>
            <a:off x="0" y="122595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ea typeface="돋움" panose="020B0600000101010101" pitchFamily="50" charset="-127"/>
              </a:rPr>
              <a:t>우리 연구실에서는 화학 생물학적 방법으로 생명현상을 조절하는 연구를 진행하고 있습니다</a:t>
            </a:r>
            <a:r>
              <a:rPr lang="en-US" altLang="ko-KR">
                <a:ea typeface="돋움" panose="020B0600000101010101" pitchFamily="50" charset="-127"/>
              </a:rPr>
              <a:t>. </a:t>
            </a:r>
            <a:endParaRPr lang="ko-KR" altLang="en-US" dirty="0">
              <a:ea typeface="돋움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35642-2E33-41EF-97AC-6EC152A2E6A5}"/>
              </a:ext>
            </a:extLst>
          </p:cNvPr>
          <p:cNvSpPr txBox="1"/>
          <p:nvPr/>
        </p:nvSpPr>
        <p:spPr>
          <a:xfrm>
            <a:off x="0" y="690513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ea typeface="돋움" panose="020B0600000101010101" pitchFamily="50" charset="-127"/>
              </a:rPr>
              <a:t>연구실 소개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A4F77B-52E3-4EFC-9E1F-D93F0C9F8A1A}"/>
              </a:ext>
            </a:extLst>
          </p:cNvPr>
          <p:cNvSpPr txBox="1"/>
          <p:nvPr/>
        </p:nvSpPr>
        <p:spPr>
          <a:xfrm>
            <a:off x="41129" y="2010853"/>
            <a:ext cx="614334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/>
              <a:t>생체내 다양한 </a:t>
            </a:r>
            <a:r>
              <a:rPr lang="en-US" altLang="ko-KR" b="1"/>
              <a:t>2</a:t>
            </a:r>
            <a:r>
              <a:rPr lang="ko-KR" altLang="en-US" b="1"/>
              <a:t>차구조를 모방하는 </a:t>
            </a:r>
            <a:r>
              <a:rPr lang="en-US" altLang="ko-KR" b="1"/>
              <a:t>foldamer </a:t>
            </a:r>
            <a:r>
              <a:rPr lang="ko-KR" altLang="en-US" b="1"/>
              <a:t>디자인</a:t>
            </a:r>
            <a:endParaRPr lang="en-US" altLang="ko-KR" b="1"/>
          </a:p>
          <a:p>
            <a:endParaRPr lang="en-US" altLang="ko-KR" dirty="0">
              <a:solidFill>
                <a:srgbClr val="000000"/>
              </a:solidFill>
              <a:latin typeface="dotum" panose="020B0600000101010101" pitchFamily="50" charset="-127"/>
              <a:ea typeface="dotum" panose="020B0600000101010101" pitchFamily="50" charset="-127"/>
            </a:endParaRPr>
          </a:p>
          <a:p>
            <a:r>
              <a:rPr lang="ko-KR" altLang="en-US">
                <a:solidFill>
                  <a:srgbClr val="000000"/>
                </a:solidFill>
                <a:latin typeface="dotum" panose="020B0600000101010101" pitchFamily="50" charset="-127"/>
                <a:ea typeface="dotum" panose="020B0600000101010101" pitchFamily="50" charset="-127"/>
              </a:rPr>
              <a:t> </a:t>
            </a:r>
            <a:r>
              <a:rPr lang="ko-KR" altLang="en-US"/>
              <a:t>세포 </a:t>
            </a:r>
            <a:r>
              <a:rPr lang="ko-KR" altLang="ko-KR"/>
              <a:t>내의 다양한 신호들은 넓은 표면적을 수반하는 단백질</a:t>
            </a:r>
            <a:r>
              <a:rPr lang="en-US" altLang="ko-KR"/>
              <a:t>-</a:t>
            </a:r>
            <a:r>
              <a:rPr lang="ko-KR" altLang="ko-KR"/>
              <a:t>단백질 상호작용</a:t>
            </a:r>
            <a:r>
              <a:rPr lang="en-US" altLang="ko-KR"/>
              <a:t>(Protien-protein interaction, PPI)</a:t>
            </a:r>
            <a:r>
              <a:rPr lang="ko-KR" altLang="ko-KR"/>
              <a:t>으로 이루어지며</a:t>
            </a:r>
            <a:r>
              <a:rPr lang="en-US" altLang="ko-KR"/>
              <a:t>, </a:t>
            </a:r>
            <a:r>
              <a:rPr lang="ko-KR" altLang="ko-KR"/>
              <a:t>이러한 표면적의 일부분을 모방한 펩타이드를 활용하여 </a:t>
            </a:r>
            <a:r>
              <a:rPr lang="en-US" altLang="ko-KR"/>
              <a:t>PPI</a:t>
            </a:r>
            <a:r>
              <a:rPr lang="ko-KR" altLang="ko-KR"/>
              <a:t>를 조절할 수 있</a:t>
            </a:r>
            <a:r>
              <a:rPr lang="ko-KR" altLang="en-US"/>
              <a:t>다</a:t>
            </a:r>
            <a:r>
              <a:rPr lang="en-US" altLang="ko-KR"/>
              <a:t>.  Nature amino acid</a:t>
            </a:r>
            <a:r>
              <a:rPr lang="ko-KR" altLang="en-US"/>
              <a:t>와 다른 </a:t>
            </a:r>
            <a:r>
              <a:rPr lang="en-US" altLang="ko-KR"/>
              <a:t>non-natural amino acid, </a:t>
            </a:r>
            <a:r>
              <a:rPr lang="ko-KR" altLang="ko-KR"/>
              <a:t>예를 들면</a:t>
            </a:r>
            <a:r>
              <a:rPr lang="en-US" altLang="ko-KR"/>
              <a:t>, β-, γ- </a:t>
            </a:r>
            <a:r>
              <a:rPr lang="ko-KR" altLang="ko-KR"/>
              <a:t>또는 </a:t>
            </a:r>
            <a:r>
              <a:rPr lang="en-US" altLang="ko-KR"/>
              <a:t>D-</a:t>
            </a:r>
            <a:r>
              <a:rPr lang="ko-KR" altLang="ko-KR"/>
              <a:t>아미노산과 같은 잔기를 포함하여 만들어진</a:t>
            </a:r>
            <a:r>
              <a:rPr lang="en-US" altLang="ko-KR"/>
              <a:t> foldamer</a:t>
            </a:r>
            <a:r>
              <a:rPr lang="ko-KR" altLang="ko-KR"/>
              <a:t>들은 효소 분해에 대하여 저항성을 지니므로 생체내 </a:t>
            </a:r>
            <a:r>
              <a:rPr lang="en-US" altLang="ko-KR"/>
              <a:t>PPI </a:t>
            </a:r>
            <a:r>
              <a:rPr lang="ko-KR" altLang="ko-KR"/>
              <a:t>조절물질로 활용되기에 유리</a:t>
            </a:r>
            <a:r>
              <a:rPr lang="ko-KR" altLang="en-US"/>
              <a:t>하다</a:t>
            </a:r>
            <a:r>
              <a:rPr lang="en-US" altLang="ko-KR"/>
              <a:t>. </a:t>
            </a:r>
            <a:r>
              <a:rPr lang="ko-KR" altLang="ko-KR"/>
              <a:t>이를 위해 다양한 비자연 아미노산을 디자인 및 개발하고 이를 펩타이드에 적용하여 펩타이드의 </a:t>
            </a:r>
            <a:r>
              <a:rPr lang="en-US" altLang="ko-KR"/>
              <a:t>2</a:t>
            </a:r>
            <a:r>
              <a:rPr lang="ko-KR" altLang="ko-KR"/>
              <a:t>차구조를 연구하고</a:t>
            </a:r>
            <a:r>
              <a:rPr lang="en-US" altLang="ko-KR"/>
              <a:t>, </a:t>
            </a:r>
            <a:r>
              <a:rPr lang="ko-KR" altLang="ko-KR"/>
              <a:t>그 적용 범위를 넓혀가고자 </a:t>
            </a:r>
            <a:r>
              <a:rPr lang="ko-KR" altLang="en-US"/>
              <a:t>한다</a:t>
            </a:r>
            <a:r>
              <a:rPr lang="en-US" altLang="ko-KR"/>
              <a:t>. </a:t>
            </a:r>
            <a:endParaRPr lang="ko-KR" altLang="ko-KR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C985F2E-5248-48A7-A8E0-F6CC25E2F0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40"/>
          <a:stretch/>
        </p:blipFill>
        <p:spPr>
          <a:xfrm>
            <a:off x="7128589" y="2010853"/>
            <a:ext cx="1931779" cy="3308093"/>
          </a:xfrm>
          <a:prstGeom prst="rect">
            <a:avLst/>
          </a:prstGeom>
        </p:spPr>
      </p:pic>
      <p:pic>
        <p:nvPicPr>
          <p:cNvPr id="8" name="Picture 274">
            <a:extLst>
              <a:ext uri="{FF2B5EF4-FFF2-40B4-BE49-F238E27FC236}">
                <a16:creationId xmlns:a16="http://schemas.microsoft.com/office/drawing/2014/main" id="{9E9D0543-727C-4973-8DFD-61FD9A80DA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  <a:alphaModFix/>
          </a:blip>
          <a:srcRect/>
          <a:stretch>
            <a:fillRect/>
          </a:stretch>
        </p:blipFill>
        <p:spPr bwMode="auto">
          <a:xfrm>
            <a:off x="8731953" y="2047934"/>
            <a:ext cx="2434606" cy="378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6">
            <a:extLst>
              <a:ext uri="{FF2B5EF4-FFF2-40B4-BE49-F238E27FC236}">
                <a16:creationId xmlns:a16="http://schemas.microsoft.com/office/drawing/2014/main" id="{90D41DE0-2BE0-4F89-8C39-0150CD5F9B2B}"/>
              </a:ext>
            </a:extLst>
          </p:cNvPr>
          <p:cNvSpPr/>
          <p:nvPr/>
        </p:nvSpPr>
        <p:spPr>
          <a:xfrm>
            <a:off x="9460719" y="5781862"/>
            <a:ext cx="11288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PDB 4HJD  </a:t>
            </a:r>
          </a:p>
        </p:txBody>
      </p:sp>
      <p:pic>
        <p:nvPicPr>
          <p:cNvPr id="10" name="Picture 27"/>
          <p:cNvPicPr>
            <a:picLocks noChangeAspect="1"/>
          </p:cNvPicPr>
          <p:nvPr/>
        </p:nvPicPr>
        <p:blipFill>
          <a:blip r:embed="rId4"/>
          <a:srcRect b="23900"/>
          <a:stretch>
            <a:fillRect/>
          </a:stretch>
        </p:blipFill>
        <p:spPr bwMode="auto">
          <a:xfrm>
            <a:off x="7626327" y="5300782"/>
            <a:ext cx="1257387" cy="628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986157" y="5348439"/>
            <a:ext cx="8178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Symbol" charset="2"/>
                <a:ea typeface="Symbol" charset="2"/>
                <a:cs typeface="Symbol" charset="2"/>
              </a:rPr>
              <a:t>g</a:t>
            </a:r>
            <a:r>
              <a:rPr lang="en-US" b="1" baseline="30000" dirty="0">
                <a:solidFill>
                  <a:srgbClr val="FF0000"/>
                </a:solidFill>
                <a:ea typeface="Symbol" charset="2"/>
                <a:cs typeface="Calibri"/>
              </a:rPr>
              <a:t>4</a:t>
            </a:r>
            <a:r>
              <a:rPr lang="en-US" sz="1500" b="1" dirty="0">
                <a:solidFill>
                  <a:srgbClr val="FF0000"/>
                </a:solidFill>
                <a:ea typeface="Symbol" charset="2"/>
                <a:cs typeface="Calibri"/>
              </a:rPr>
              <a:t>hA </a:t>
            </a:r>
            <a:r>
              <a:rPr lang="en-US" sz="1400" b="1" dirty="0">
                <a:solidFill>
                  <a:srgbClr val="000000"/>
                </a:solidFill>
                <a:ea typeface="Symbol" charset="2"/>
                <a:cs typeface="Calibri"/>
              </a:rPr>
              <a:t>=</a:t>
            </a: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846559" y="1915886"/>
            <a:ext cx="4320000" cy="43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021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9A4F77B-52E3-4EFC-9E1F-D93F0C9F8A1A}"/>
              </a:ext>
            </a:extLst>
          </p:cNvPr>
          <p:cNvSpPr txBox="1"/>
          <p:nvPr/>
        </p:nvSpPr>
        <p:spPr>
          <a:xfrm>
            <a:off x="215300" y="1129110"/>
            <a:ext cx="614334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/>
              <a:t>펩타이드 라이브러리 개발</a:t>
            </a:r>
          </a:p>
          <a:p>
            <a:endParaRPr lang="en-US" altLang="ko-KR" dirty="0">
              <a:solidFill>
                <a:srgbClr val="000000"/>
              </a:solidFill>
              <a:latin typeface="dotum" panose="020B0600000101010101" pitchFamily="50" charset="-127"/>
              <a:ea typeface="dotum" panose="020B0600000101010101" pitchFamily="50" charset="-127"/>
            </a:endParaRPr>
          </a:p>
          <a:p>
            <a:r>
              <a:rPr lang="ko-KR" altLang="ko-KR"/>
              <a:t>생체 내에서 펩타이드 기반 조절물질은 높은 효능과 타겟 특이성을 보일 수 있으나</a:t>
            </a:r>
            <a:r>
              <a:rPr lang="en-US" altLang="ko-KR"/>
              <a:t>, </a:t>
            </a:r>
            <a:r>
              <a:rPr lang="ko-KR" altLang="ko-KR"/>
              <a:t>단백질 효소에 의해 쉽게 분해될 수 있고</a:t>
            </a:r>
            <a:r>
              <a:rPr lang="en-US" altLang="ko-KR"/>
              <a:t>, </a:t>
            </a:r>
            <a:r>
              <a:rPr lang="ko-KR" altLang="ko-KR"/>
              <a:t>세포막을 통과하기 어렵다는 제약점이 있다</a:t>
            </a:r>
            <a:r>
              <a:rPr lang="en-US" altLang="ko-KR"/>
              <a:t>. </a:t>
            </a:r>
            <a:r>
              <a:rPr lang="ko-KR" altLang="ko-KR"/>
              <a:t>이에 반해</a:t>
            </a:r>
            <a:r>
              <a:rPr lang="en-US" altLang="ko-KR"/>
              <a:t>, </a:t>
            </a:r>
            <a:r>
              <a:rPr lang="ko-KR" altLang="ko-KR"/>
              <a:t>고리형</a:t>
            </a:r>
            <a:r>
              <a:rPr lang="en-US" altLang="ko-KR"/>
              <a:t>(cyclized)</a:t>
            </a:r>
            <a:r>
              <a:rPr lang="ko-KR" altLang="ko-KR"/>
              <a:t>의 펩타이드는 세포막을 통과할 확률이 높고 구조적 안정성을 지니므로 이를 활용한 치료제 개발이 관심을 받고 있다</a:t>
            </a:r>
            <a:r>
              <a:rPr lang="en-US" altLang="ko-KR"/>
              <a:t>. </a:t>
            </a:r>
            <a:r>
              <a:rPr lang="ko-KR" altLang="ko-KR"/>
              <a:t>본 연구</a:t>
            </a:r>
            <a:r>
              <a:rPr lang="ko-KR" altLang="en-US"/>
              <a:t>실</a:t>
            </a:r>
            <a:r>
              <a:rPr lang="ko-KR" altLang="ko-KR"/>
              <a:t>에서는 이러한 펩타이드를 라이브러리로 제작하되</a:t>
            </a:r>
            <a:r>
              <a:rPr lang="en-US" altLang="ko-KR"/>
              <a:t>, non-natural amino acid residue</a:t>
            </a:r>
            <a:r>
              <a:rPr lang="ko-KR" altLang="en-US"/>
              <a:t>를 </a:t>
            </a:r>
            <a:r>
              <a:rPr lang="ko-KR" altLang="ko-KR"/>
              <a:t>포함시켜 단백질 분해에 대한 안정성을 높이고</a:t>
            </a:r>
            <a:r>
              <a:rPr lang="en-US" altLang="ko-KR"/>
              <a:t>, </a:t>
            </a:r>
            <a:r>
              <a:rPr lang="ko-KR" altLang="ko-KR"/>
              <a:t>각 펩타이드를 유전자로 코드화하여 생명현상 조절을 위한 스크리닝에 활용하고자 </a:t>
            </a:r>
            <a:r>
              <a:rPr lang="ko-KR" altLang="en-US"/>
              <a:t>한</a:t>
            </a:r>
            <a:r>
              <a:rPr lang="ko-KR" altLang="ko-KR"/>
              <a:t>다</a:t>
            </a:r>
            <a:r>
              <a:rPr lang="en-US" altLang="ko-KR"/>
              <a:t>.</a:t>
            </a:r>
            <a:endParaRPr lang="ko-KR" altLang="ko-KR"/>
          </a:p>
        </p:txBody>
      </p:sp>
      <p:sp>
        <p:nvSpPr>
          <p:cNvPr id="11" name="직사각형 10"/>
          <p:cNvSpPr/>
          <p:nvPr/>
        </p:nvSpPr>
        <p:spPr>
          <a:xfrm>
            <a:off x="6879216" y="859972"/>
            <a:ext cx="4320000" cy="43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/>
          <a:srcRect l="4657" t="2388"/>
          <a:stretch/>
        </p:blipFill>
        <p:spPr>
          <a:xfrm>
            <a:off x="7032170" y="1219200"/>
            <a:ext cx="4122947" cy="368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6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A4F77B-52E3-4EFC-9E1F-D93F0C9F8A1A}"/>
              </a:ext>
            </a:extLst>
          </p:cNvPr>
          <p:cNvSpPr txBox="1"/>
          <p:nvPr/>
        </p:nvSpPr>
        <p:spPr>
          <a:xfrm>
            <a:off x="215300" y="1129110"/>
            <a:ext cx="614334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/>
              <a:t>단백질 항상성 조절을 통한 질병 연구</a:t>
            </a:r>
          </a:p>
          <a:p>
            <a:endParaRPr lang="en-US" altLang="ko-KR" dirty="0">
              <a:solidFill>
                <a:srgbClr val="000000"/>
              </a:solidFill>
              <a:latin typeface="dotum" panose="020B0600000101010101" pitchFamily="50" charset="-127"/>
              <a:ea typeface="dotum" panose="020B0600000101010101" pitchFamily="50" charset="-127"/>
            </a:endParaRPr>
          </a:p>
          <a:p>
            <a:r>
              <a:rPr lang="ko-KR" altLang="ko-KR"/>
              <a:t>세포가 단백질의 응집</a:t>
            </a:r>
            <a:r>
              <a:rPr lang="en-US" altLang="ko-KR"/>
              <a:t>, </a:t>
            </a:r>
            <a:r>
              <a:rPr lang="ko-KR" altLang="ko-KR"/>
              <a:t>바이러스 감염 등과 같은 스트레스 자극을 접하면</a:t>
            </a:r>
            <a:r>
              <a:rPr lang="en-US" altLang="ko-KR"/>
              <a:t>, </a:t>
            </a:r>
            <a:r>
              <a:rPr lang="ko-KR" altLang="ko-KR"/>
              <a:t>살아남기 위한 일련의 스트레스 반응을 일으키고 이를 통해 단백질 항상성 조절을 이</a:t>
            </a:r>
            <a:r>
              <a:rPr lang="ko-KR" altLang="en-US"/>
              <a:t>룬다</a:t>
            </a:r>
            <a:r>
              <a:rPr lang="en-US" altLang="ko-KR"/>
              <a:t>. </a:t>
            </a:r>
            <a:r>
              <a:rPr lang="ko-KR" altLang="ko-KR"/>
              <a:t>보통은 이 과정이 세포내의 전반적인 번역과정을 제어하지만</a:t>
            </a:r>
            <a:r>
              <a:rPr lang="en-US" altLang="ko-KR"/>
              <a:t>, </a:t>
            </a:r>
            <a:r>
              <a:rPr lang="ko-KR" altLang="ko-KR"/>
              <a:t>일부의 </a:t>
            </a:r>
            <a:r>
              <a:rPr lang="en-US" altLang="ko-KR"/>
              <a:t>mRNA</a:t>
            </a:r>
            <a:r>
              <a:rPr lang="ko-KR" altLang="ko-KR"/>
              <a:t>는 오히려 번역이 효율적으로 일어나게 되며 이때 </a:t>
            </a:r>
            <a:r>
              <a:rPr lang="en-US" altLang="ko-KR"/>
              <a:t>AUG </a:t>
            </a:r>
            <a:r>
              <a:rPr lang="ko-KR" altLang="ko-KR"/>
              <a:t>가 아닌 다른</a:t>
            </a:r>
            <a:r>
              <a:rPr lang="en-US" altLang="ko-KR"/>
              <a:t> codon</a:t>
            </a:r>
            <a:r>
              <a:rPr lang="ko-KR" altLang="ko-KR"/>
              <a:t>을 활용한 </a:t>
            </a:r>
            <a:r>
              <a:rPr lang="en-US" altLang="ko-KR"/>
              <a:t>non-canonical translation </a:t>
            </a:r>
            <a:r>
              <a:rPr lang="ko-KR" altLang="ko-KR"/>
              <a:t>과정을 거치게 </a:t>
            </a:r>
            <a:r>
              <a:rPr lang="ko-KR" altLang="en-US"/>
              <a:t>된</a:t>
            </a:r>
            <a:r>
              <a:rPr lang="ko-KR" altLang="ko-KR"/>
              <a:t>다</a:t>
            </a:r>
            <a:r>
              <a:rPr lang="en-US" altLang="ko-KR"/>
              <a:t>. </a:t>
            </a:r>
            <a:r>
              <a:rPr lang="ko-KR" altLang="ko-KR"/>
              <a:t>이러한 과정은 퇴행성뇌신경질환 및 바이러스에 의한 질병에서 나타나므로 그 조절인자를 발굴하는 것이 중</a:t>
            </a:r>
            <a:r>
              <a:rPr lang="ko-KR" altLang="en-US"/>
              <a:t>요하</a:t>
            </a:r>
            <a:r>
              <a:rPr lang="ko-KR" altLang="ko-KR"/>
              <a:t>다</a:t>
            </a:r>
            <a:r>
              <a:rPr lang="en-US" altLang="ko-KR"/>
              <a:t>. </a:t>
            </a:r>
            <a:r>
              <a:rPr lang="ko-KR" altLang="ko-KR"/>
              <a:t>본 연구</a:t>
            </a:r>
            <a:r>
              <a:rPr lang="ko-KR" altLang="en-US"/>
              <a:t>실</a:t>
            </a:r>
            <a:r>
              <a:rPr lang="ko-KR" altLang="ko-KR"/>
              <a:t>에서는 이와 관련된 스크리닝 시스템을 구축하고</a:t>
            </a:r>
            <a:r>
              <a:rPr lang="en-US" altLang="ko-KR"/>
              <a:t>, non-canonical translation</a:t>
            </a:r>
            <a:r>
              <a:rPr lang="ko-KR" altLang="en-US"/>
              <a:t>에</a:t>
            </a:r>
            <a:r>
              <a:rPr lang="en-US" altLang="ko-KR"/>
              <a:t> </a:t>
            </a:r>
            <a:r>
              <a:rPr lang="ko-KR" altLang="ko-KR"/>
              <a:t>관여하는 조절인자를 발굴</a:t>
            </a:r>
            <a:r>
              <a:rPr lang="en-US" altLang="ko-KR"/>
              <a:t>,</a:t>
            </a:r>
            <a:r>
              <a:rPr lang="ko-KR" altLang="ko-KR"/>
              <a:t> </a:t>
            </a:r>
            <a:r>
              <a:rPr lang="ko-KR" altLang="en-US"/>
              <a:t>이를 활용한</a:t>
            </a:r>
            <a:r>
              <a:rPr lang="ko-KR" altLang="ko-KR"/>
              <a:t> 치료제</a:t>
            </a:r>
            <a:r>
              <a:rPr lang="en-US" altLang="ko-KR"/>
              <a:t> </a:t>
            </a:r>
            <a:r>
              <a:rPr lang="ko-KR" altLang="ko-KR"/>
              <a:t>개발</a:t>
            </a:r>
            <a:r>
              <a:rPr lang="ko-KR" altLang="en-US"/>
              <a:t>을 위한 연구를 진행한다</a:t>
            </a:r>
            <a:r>
              <a:rPr lang="en-US" altLang="ko-KR"/>
              <a:t>.</a:t>
            </a:r>
            <a:endParaRPr lang="ko-KR" altLang="ko-KR"/>
          </a:p>
        </p:txBody>
      </p:sp>
      <p:grpSp>
        <p:nvGrpSpPr>
          <p:cNvPr id="26" name="그룹 25"/>
          <p:cNvGrpSpPr/>
          <p:nvPr/>
        </p:nvGrpSpPr>
        <p:grpSpPr>
          <a:xfrm>
            <a:off x="6708827" y="728386"/>
            <a:ext cx="5013531" cy="4771766"/>
            <a:chOff x="6872113" y="1243346"/>
            <a:chExt cx="5013531" cy="4771766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E99DB73C-9468-430D-BA2D-543E53D4B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90370" y="1435742"/>
              <a:ext cx="3612583" cy="3045800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6872113" y="1243346"/>
              <a:ext cx="5013531" cy="4771766"/>
              <a:chOff x="6152101" y="-644812"/>
              <a:chExt cx="5013531" cy="4771766"/>
            </a:xfrm>
          </p:grpSpPr>
          <p:pic>
            <p:nvPicPr>
              <p:cNvPr id="15" name="그림 14">
                <a:extLst>
                  <a:ext uri="{FF2B5EF4-FFF2-40B4-BE49-F238E27FC236}">
                    <a16:creationId xmlns:a16="http://schemas.microsoft.com/office/drawing/2014/main" id="{2E7C01BD-A625-43CD-8BC5-9EF5A2C339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8510" t="10922" r="7349" b="7823"/>
              <a:stretch/>
            </p:blipFill>
            <p:spPr>
              <a:xfrm>
                <a:off x="6152101" y="2783385"/>
                <a:ext cx="2424549" cy="1343569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E8AFFD-2AB0-488E-BD74-C18F060DE9B8}"/>
                  </a:ext>
                </a:extLst>
              </p:cNvPr>
              <p:cNvSpPr txBox="1"/>
              <p:nvPr/>
            </p:nvSpPr>
            <p:spPr>
              <a:xfrm>
                <a:off x="6863396" y="2414053"/>
                <a:ext cx="8338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i="1" dirty="0">
                    <a:solidFill>
                      <a:srgbClr val="002060"/>
                    </a:solidFill>
                  </a:rPr>
                  <a:t>Cancer</a:t>
                </a:r>
                <a:endParaRPr lang="ko-KR" altLang="en-US" b="1" i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4127396-86D2-420D-9C19-559D7B86E1D1}"/>
                  </a:ext>
                </a:extLst>
              </p:cNvPr>
              <p:cNvSpPr txBox="1"/>
              <p:nvPr/>
            </p:nvSpPr>
            <p:spPr>
              <a:xfrm>
                <a:off x="6807793" y="-644812"/>
                <a:ext cx="33677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i="1">
                    <a:solidFill>
                      <a:srgbClr val="002060"/>
                    </a:solidFill>
                  </a:rPr>
                  <a:t>Neurodegenerative diseases </a:t>
                </a:r>
                <a:endParaRPr lang="ko-KR" altLang="en-US" b="1" i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9A0AFF-45DF-4493-A641-41A647E04AA8}"/>
                  </a:ext>
                </a:extLst>
              </p:cNvPr>
              <p:cNvSpPr txBox="1"/>
              <p:nvPr/>
            </p:nvSpPr>
            <p:spPr>
              <a:xfrm>
                <a:off x="8964858" y="2414053"/>
                <a:ext cx="15621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i="1" dirty="0">
                    <a:solidFill>
                      <a:srgbClr val="002060"/>
                    </a:solidFill>
                  </a:rPr>
                  <a:t>Virus infection</a:t>
                </a:r>
                <a:endParaRPr lang="ko-KR" altLang="en-US" b="1" i="1" dirty="0">
                  <a:solidFill>
                    <a:srgbClr val="002060"/>
                  </a:solidFill>
                </a:endParaRPr>
              </a:p>
            </p:txBody>
          </p:sp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7D09694C-BF16-4286-BB35-6997E3CC88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4957"/>
              <a:stretch/>
            </p:blipFill>
            <p:spPr>
              <a:xfrm>
                <a:off x="8647882" y="2785780"/>
                <a:ext cx="2517750" cy="13411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77341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A06807-EB6F-49B2-A0C0-E60F86570EA2}"/>
              </a:ext>
            </a:extLst>
          </p:cNvPr>
          <p:cNvSpPr txBox="1"/>
          <p:nvPr/>
        </p:nvSpPr>
        <p:spPr>
          <a:xfrm>
            <a:off x="0" y="47516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ea typeface="돋움" panose="020B0600000101010101" pitchFamily="50" charset="-127"/>
              </a:rPr>
              <a:t>∙ </a:t>
            </a:r>
            <a:r>
              <a:rPr lang="ko-KR" altLang="en-US" dirty="0" err="1">
                <a:ea typeface="돋움" panose="020B0600000101010101" pitchFamily="50" charset="-127"/>
              </a:rPr>
              <a:t>교수명</a:t>
            </a:r>
            <a:r>
              <a:rPr lang="en-US" altLang="ko-KR" dirty="0">
                <a:ea typeface="돋움" panose="020B0600000101010101" pitchFamily="50" charset="-127"/>
              </a:rPr>
              <a:t>: </a:t>
            </a:r>
            <a:r>
              <a:rPr lang="ko-KR" altLang="en-US" dirty="0">
                <a:ea typeface="돋움" panose="020B0600000101010101" pitchFamily="50" charset="-127"/>
              </a:rPr>
              <a:t>신영희</a:t>
            </a:r>
            <a:endParaRPr lang="en-US" altLang="ko-KR" dirty="0">
              <a:ea typeface="돋움" panose="020B0600000101010101" pitchFamily="50" charset="-127"/>
            </a:endParaRPr>
          </a:p>
          <a:p>
            <a:r>
              <a:rPr lang="ko-KR" altLang="ko-KR" dirty="0">
                <a:ea typeface="돋움" panose="020B0600000101010101" pitchFamily="50" charset="-127"/>
              </a:rPr>
              <a:t>∙</a:t>
            </a:r>
            <a:r>
              <a:rPr lang="en-US" altLang="ko-KR" dirty="0">
                <a:ea typeface="돋움" panose="020B0600000101010101" pitchFamily="50" charset="-127"/>
              </a:rPr>
              <a:t> </a:t>
            </a:r>
            <a:r>
              <a:rPr lang="ko-KR" altLang="en-US" dirty="0">
                <a:ea typeface="돋움" panose="020B0600000101010101" pitchFamily="50" charset="-127"/>
              </a:rPr>
              <a:t>연구실</a:t>
            </a:r>
            <a:r>
              <a:rPr lang="en-US" altLang="ko-KR" dirty="0">
                <a:ea typeface="돋움" panose="020B0600000101010101" pitchFamily="50" charset="-127"/>
              </a:rPr>
              <a:t>: D</a:t>
            </a:r>
            <a:r>
              <a:rPr lang="ko-KR" altLang="en-US" dirty="0">
                <a:ea typeface="돋움" panose="020B0600000101010101" pitchFamily="50" charset="-127"/>
              </a:rPr>
              <a:t>동 </a:t>
            </a:r>
            <a:r>
              <a:rPr lang="en-US" altLang="ko-KR" dirty="0">
                <a:ea typeface="돋움" panose="020B0600000101010101" pitchFamily="50" charset="-127"/>
              </a:rPr>
              <a:t>306</a:t>
            </a:r>
            <a:r>
              <a:rPr lang="ko-KR" altLang="en-US" dirty="0">
                <a:ea typeface="돋움" panose="020B0600000101010101" pitchFamily="50" charset="-127"/>
              </a:rPr>
              <a:t>호</a:t>
            </a:r>
            <a:endParaRPr lang="en-US" altLang="ko-KR" dirty="0">
              <a:ea typeface="돋움" panose="020B0600000101010101" pitchFamily="50" charset="-127"/>
            </a:endParaRPr>
          </a:p>
          <a:p>
            <a:r>
              <a:rPr lang="ko-KR" altLang="ko-KR" dirty="0">
                <a:ea typeface="돋움" panose="020B0600000101010101" pitchFamily="50" charset="-127"/>
              </a:rPr>
              <a:t>∙</a:t>
            </a:r>
            <a:r>
              <a:rPr lang="en-US" altLang="ko-KR" dirty="0">
                <a:ea typeface="돋움" panose="020B0600000101010101" pitchFamily="50" charset="-127"/>
              </a:rPr>
              <a:t> </a:t>
            </a:r>
            <a:r>
              <a:rPr lang="ko-KR" altLang="en-US" dirty="0">
                <a:ea typeface="돋움" panose="020B0600000101010101" pitchFamily="50" charset="-127"/>
              </a:rPr>
              <a:t>연락처</a:t>
            </a:r>
            <a:r>
              <a:rPr lang="en-US" altLang="ko-KR" dirty="0">
                <a:ea typeface="돋움" panose="020B0600000101010101" pitchFamily="50" charset="-127"/>
              </a:rPr>
              <a:t>: 031-8041-0616</a:t>
            </a:r>
          </a:p>
          <a:p>
            <a:r>
              <a:rPr lang="en-US" altLang="ko-KR" dirty="0">
                <a:ea typeface="돋움" panose="020B0600000101010101" pitchFamily="50" charset="-127"/>
              </a:rPr>
              <a:t>∙ </a:t>
            </a:r>
            <a:r>
              <a:rPr lang="ko-KR" altLang="en-US" dirty="0">
                <a:ea typeface="돋움" panose="020B0600000101010101" pitchFamily="50" charset="-127"/>
              </a:rPr>
              <a:t>이메일</a:t>
            </a:r>
            <a:r>
              <a:rPr lang="en-US" altLang="ko-KR" dirty="0">
                <a:ea typeface="돋움" panose="020B0600000101010101" pitchFamily="50" charset="-127"/>
              </a:rPr>
              <a:t>: yshin@kpu.ac.kr</a:t>
            </a:r>
            <a:endParaRPr lang="ko-KR" altLang="en-US" dirty="0">
              <a:ea typeface="돋움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35642-2E33-41EF-97AC-6EC152A2E6A5}"/>
              </a:ext>
            </a:extLst>
          </p:cNvPr>
          <p:cNvSpPr txBox="1"/>
          <p:nvPr/>
        </p:nvSpPr>
        <p:spPr>
          <a:xfrm>
            <a:off x="0" y="692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ea typeface="돋움" panose="020B0600000101010101" pitchFamily="50" charset="-127"/>
              </a:rPr>
              <a:t>지도교수 소개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9999BD-479F-408D-A70E-0269B2D2EE98}"/>
              </a:ext>
            </a:extLst>
          </p:cNvPr>
          <p:cNvSpPr txBox="1"/>
          <p:nvPr/>
        </p:nvSpPr>
        <p:spPr>
          <a:xfrm>
            <a:off x="0" y="1874949"/>
            <a:ext cx="6125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- </a:t>
            </a:r>
            <a:r>
              <a:rPr lang="ko-KR" altLang="en-US">
                <a:latin typeface="돋움" panose="020B0600000101010101" pitchFamily="50" charset="-127"/>
                <a:ea typeface="돋움" panose="020B0600000101010101" pitchFamily="50" charset="-127"/>
              </a:rPr>
              <a:t>다수의 국외 </a:t>
            </a:r>
            <a:r>
              <a:rPr lang="en-US" altLang="ko-KR">
                <a:latin typeface="돋움" panose="020B0600000101010101" pitchFamily="50" charset="-127"/>
                <a:ea typeface="돋움" panose="020B0600000101010101" pitchFamily="50" charset="-127"/>
              </a:rPr>
              <a:t>SCI</a:t>
            </a:r>
            <a:r>
              <a:rPr lang="ko-KR" altLang="en-US">
                <a:latin typeface="돋움" panose="020B0600000101010101" pitchFamily="50" charset="-127"/>
                <a:ea typeface="돋움" panose="020B0600000101010101" pitchFamily="50" charset="-127"/>
              </a:rPr>
              <a:t>급 논문 발표</a:t>
            </a:r>
            <a:endParaRPr lang="ko-KR" altLang="en-US" dirty="0"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7618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331</Words>
  <Application>Microsoft Office PowerPoint</Application>
  <PresentationFormat>와이드스크린</PresentationFormat>
  <Paragraphs>23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dotum</vt:lpstr>
      <vt:lpstr>돋움</vt:lpstr>
      <vt:lpstr>맑은 고딕</vt:lpstr>
      <vt:lpstr>Arial</vt:lpstr>
      <vt:lpstr>Calibri</vt:lpstr>
      <vt:lpstr>Symbol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Yoon Kyung Park</dc:creator>
  <cp:lastModifiedBy>user</cp:lastModifiedBy>
  <cp:revision>39</cp:revision>
  <dcterms:created xsi:type="dcterms:W3CDTF">2021-10-26T13:15:07Z</dcterms:created>
  <dcterms:modified xsi:type="dcterms:W3CDTF">2021-11-19T01:48:36Z</dcterms:modified>
</cp:coreProperties>
</file>