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3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F44898-6768-32E4-8914-789E26C21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9DA723D-777D-EEF3-1E2C-C08B032EC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8B56AD-E12A-F6E3-570E-8E63F23D6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FA37005-DF1E-06C7-87E8-336BC3EA9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E5BBEA-AABD-FB87-0F9E-C5175898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30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655E28-41B8-56F7-AA64-EE82246C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EFA1264-72DB-F4B1-2A51-96B4457EF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9954B8-6D84-563C-6EB0-6D965C2C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D6526F-0040-0E63-A1C1-E0AC0A7B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05CC59-7A3C-44F4-8EDD-BB9AA453A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543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828FEE-ADD5-9D9D-78F6-B16ED0E34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5505765-07F9-C613-55DE-17B8BF6A9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99AA12-52B6-4583-5907-B41E8BC34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019AA4-501F-AE1B-2FE6-F15DA7CB4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1671C4-E71D-8E9E-F4C9-AC5AF224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1762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ADB845-0EEF-D7CA-01FC-990DAA0E5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7CC01AE-EF49-9088-1A2D-8BF2715B2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53CA0A1-9F4B-2CCF-0D06-A90E5E690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DE7ECB-DB69-C009-0D6E-8D82A8BB9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97D7A1-2391-AE0C-BFBB-C767F118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730EB9-E15B-BD8A-B7ED-A196863D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435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036B3B-AB37-3FFC-596C-C44C4EF3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DCE82D-F4A7-12FA-4258-76633D60D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E8D41E-49F7-947C-C080-72234144A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B5F7F5-6EA5-8BAB-B66C-B2C6168C4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FCF64F5-83A3-D162-1689-0EDED14078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AE7A28C-617A-5DBE-D698-2B040F31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EC2B59F-F690-9DFD-BB8E-AED586D3B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13474DE-AF22-3DBD-E03F-DF988B73C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105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7E129F-AD4D-FA46-80A0-BB3B6311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1871830-12DE-6D12-56C0-0B7431C6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00C4BAD-607B-EEA2-997F-37DA5798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325E9F3-5B2F-FFAA-7C2D-ECBA5CF4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656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456C7D3-235F-4413-AF42-B5395AB70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86AD34F-074A-102D-C549-540D8257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30659B0-B44D-E5D0-0C7C-0F3A7BD70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39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C99785-D586-28DE-0473-D7D522FC8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407B3D8-4D95-C9C4-31B1-AC49DC4E4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741DC1C-883F-8D94-60AD-595C0DC4D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714AAC0-BA5A-F357-F89C-645FE49A4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D5510E5-96C6-07DD-33F6-5263290C5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571C378-352D-ED55-3330-F61F6C6B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02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A58659-318B-414B-96FE-DD50725C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D7EB49F-6E2C-0385-761E-15DDDC0566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165A1FE-C162-6C83-29A5-402B35B27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4E98C2E-F297-2B8F-DB10-C7D255B06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A87004-CEA9-8508-FD07-C1DD1CCB2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36CDCC5-221E-8506-6A43-D982B9A34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17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97D4D3-410D-DB07-7D42-50F064797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41CB456-6D98-20DE-508C-CC87E1BE3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A222AC2-3976-BA9F-F3DB-FCB41882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2B6FE63-3F9E-9A02-E3F0-3028E0E25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E15030-5867-106F-E227-0E270F254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32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D2C5064-E062-B6DE-F25B-FC37ECC59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50E2475-ADC4-811C-9AA4-C7740E047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4EE2F6-DF67-F5D2-9CF2-46122BBE4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30BBAC-2208-D6F5-3217-AB2FE7596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D27D6E-7A5A-055A-000B-EDB5DCB0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640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133E369-A011-6750-D7A8-0D198DEA5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F05E83-A625-B893-64C8-67C7BC000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23C6C6-862D-DD0E-7DBF-E83B2A863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16711-C265-43B6-88EA-A281A9E01C1E}" type="datetimeFigureOut">
              <a:rPr lang="ko-KR" altLang="en-US" smtClean="0"/>
              <a:t>2024-02-29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5E1714-578E-E41C-1F84-C85ABD418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8F689-2333-3D27-84EF-47A1548EF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A6A85-C708-4E90-AA6D-63C269C9A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800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8795D5-F01C-4632-8BC6-62CD2D9BCA28}"/>
              </a:ext>
            </a:extLst>
          </p:cNvPr>
          <p:cNvSpPr txBox="1"/>
          <p:nvPr/>
        </p:nvSpPr>
        <p:spPr>
          <a:xfrm>
            <a:off x="0" y="83127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공정시스템공학 연구실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7E8D53-AE64-49F5-2D9B-2CCA54C459EB}"/>
              </a:ext>
            </a:extLst>
          </p:cNvPr>
          <p:cNvSpPr txBox="1"/>
          <p:nvPr/>
        </p:nvSpPr>
        <p:spPr>
          <a:xfrm>
            <a:off x="0" y="1016329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연구실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FDA342-47AF-49C8-E448-01C1F4A2E21B}"/>
              </a:ext>
            </a:extLst>
          </p:cNvPr>
          <p:cNvSpPr txBox="1"/>
          <p:nvPr/>
        </p:nvSpPr>
        <p:spPr>
          <a:xfrm>
            <a:off x="0" y="1385661"/>
            <a:ext cx="12276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우리 연구실에서는 다양한 화학 공정 및 에너지 시스템의 최적화 연구를 진행하고 있습니다</a:t>
            </a:r>
            <a:r>
              <a:rPr lang="en-US" altLang="ko-KR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853BE4-9CC0-CA2C-F5D7-392532E188E4}"/>
              </a:ext>
            </a:extLst>
          </p:cNvPr>
          <p:cNvSpPr txBox="1"/>
          <p:nvPr/>
        </p:nvSpPr>
        <p:spPr>
          <a:xfrm>
            <a:off x="0" y="2421892"/>
            <a:ext cx="4681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다중 규모 탄소 </a:t>
            </a:r>
            <a:r>
              <a:rPr lang="ko-KR" altLang="en-US" b="1" dirty="0" err="1"/>
              <a:t>포집</a:t>
            </a:r>
            <a:r>
              <a:rPr lang="ko-KR" altLang="en-US" b="1" dirty="0"/>
              <a:t> 및 전환 시스템 최적화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9E87270-C6C5-36DC-9AD6-DB7F5A63D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77" y="2803099"/>
            <a:ext cx="4279944" cy="2330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BE32BE-BD72-CF40-A803-4A52B563EA0A}"/>
                  </a:ext>
                </a:extLst>
              </p:cNvPr>
              <p:cNvSpPr txBox="1"/>
              <p:nvPr/>
            </p:nvSpPr>
            <p:spPr>
              <a:xfrm>
                <a:off x="1765684" y="5506269"/>
                <a:ext cx="11520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ko-KR" sz="1400">
                          <a:latin typeface="Cambria Math" panose="02040503050406030204" pitchFamily="18" charset="0"/>
                        </a:rPr>
                        <m:t>minimize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1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ko-KR" sz="1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BE32BE-BD72-CF40-A803-4A52B563E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684" y="5506269"/>
                <a:ext cx="1152047" cy="215444"/>
              </a:xfrm>
              <a:prstGeom prst="rect">
                <a:avLst/>
              </a:prstGeom>
              <a:blipFill>
                <a:blip r:embed="rId3"/>
                <a:stretch>
                  <a:fillRect l="-3175" r="-4762" b="-3611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BAD1147-B230-BC71-A38F-27D5D18974BD}"/>
                  </a:ext>
                </a:extLst>
              </p:cNvPr>
              <p:cNvSpPr txBox="1"/>
              <p:nvPr/>
            </p:nvSpPr>
            <p:spPr>
              <a:xfrm>
                <a:off x="1734764" y="5729285"/>
                <a:ext cx="15221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ko-KR" sz="1400">
                          <a:latin typeface="Cambria Math" panose="02040503050406030204" pitchFamily="18" charset="0"/>
                        </a:rPr>
                        <m:t>subject</m:t>
                      </m:r>
                      <m:r>
                        <a:rPr lang="en-US" altLang="ko-KR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ko-KR" sz="1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BAD1147-B230-BC71-A38F-27D5D1897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764" y="5729285"/>
                <a:ext cx="1522148" cy="215444"/>
              </a:xfrm>
              <a:prstGeom prst="rect">
                <a:avLst/>
              </a:prstGeom>
              <a:blipFill>
                <a:blip r:embed="rId4"/>
                <a:stretch>
                  <a:fillRect l="-4016" r="-2410" b="-371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96078AD-833D-CF8F-E38D-7E08E5719A17}"/>
                  </a:ext>
                </a:extLst>
              </p:cNvPr>
              <p:cNvSpPr txBox="1"/>
              <p:nvPr/>
            </p:nvSpPr>
            <p:spPr>
              <a:xfrm>
                <a:off x="1916471" y="6018156"/>
                <a:ext cx="9951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ko-KR" sz="12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process</m:t>
                      </m:r>
                      <m:r>
                        <a:rPr lang="en-US" altLang="ko-KR" sz="12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cost</m:t>
                      </m:r>
                    </m:oMath>
                  </m:oMathPara>
                </a14:m>
                <a:endParaRPr lang="en-US" altLang="ko-KR" sz="1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96078AD-833D-CF8F-E38D-7E08E5719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471" y="6018156"/>
                <a:ext cx="995144" cy="184666"/>
              </a:xfrm>
              <a:prstGeom prst="rect">
                <a:avLst/>
              </a:prstGeom>
              <a:blipFill>
                <a:blip r:embed="rId5"/>
                <a:stretch>
                  <a:fillRect l="-4878" r="-2439" b="-3225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C409F4-071E-69D8-D890-3DF8F1255439}"/>
                  </a:ext>
                </a:extLst>
              </p:cNvPr>
              <p:cNvSpPr txBox="1"/>
              <p:nvPr/>
            </p:nvSpPr>
            <p:spPr>
              <a:xfrm>
                <a:off x="1305728" y="6408146"/>
                <a:ext cx="231460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ko-KR" sz="12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molecular</m:t>
                      </m:r>
                      <m:r>
                        <a:rPr lang="en-US" altLang="ko-KR" sz="12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ko-KR" sz="12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process</m:t>
                      </m:r>
                      <m:r>
                        <a:rPr lang="en-US" altLang="ko-KR" sz="12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decisions</m:t>
                      </m:r>
                    </m:oMath>
                  </m:oMathPara>
                </a14:m>
                <a:endParaRPr lang="en-US" altLang="ko-KR" sz="1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C409F4-071E-69D8-D890-3DF8F1255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728" y="6408146"/>
                <a:ext cx="2314608" cy="184666"/>
              </a:xfrm>
              <a:prstGeom prst="rect">
                <a:avLst/>
              </a:prstGeom>
              <a:blipFill>
                <a:blip r:embed="rId6"/>
                <a:stretch>
                  <a:fillRect l="-263" r="-1579" b="-2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024F3E5-E968-EE0A-D35D-427727D306B9}"/>
                  </a:ext>
                </a:extLst>
              </p:cNvPr>
              <p:cNvSpPr txBox="1"/>
              <p:nvPr/>
            </p:nvSpPr>
            <p:spPr>
              <a:xfrm>
                <a:off x="1230249" y="6209223"/>
                <a:ext cx="245041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ko-KR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molecular</m:t>
                      </m:r>
                      <m:r>
                        <a:rPr lang="en-US" altLang="ko-KR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ko-KR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process</m:t>
                      </m:r>
                      <m:r>
                        <a:rPr lang="en-US" altLang="ko-KR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constraints</m:t>
                      </m:r>
                    </m:oMath>
                  </m:oMathPara>
                </a14:m>
                <a:endParaRPr lang="en-US" altLang="ko-KR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024F3E5-E968-EE0A-D35D-427727D30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249" y="6209223"/>
                <a:ext cx="2450414" cy="184666"/>
              </a:xfrm>
              <a:prstGeom prst="rect">
                <a:avLst/>
              </a:prstGeom>
              <a:blipFill>
                <a:blip r:embed="rId7"/>
                <a:stretch>
                  <a:fillRect l="-995" r="-995" b="-2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08D3AC4-88CC-5491-B843-5860E2287D5B}"/>
              </a:ext>
            </a:extLst>
          </p:cNvPr>
          <p:cNvSpPr txBox="1"/>
          <p:nvPr/>
        </p:nvSpPr>
        <p:spPr>
          <a:xfrm>
            <a:off x="894888" y="5157536"/>
            <a:ext cx="3044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/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Multi-scale optimization problem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6D7A6D-80D3-931D-2DF0-55467BFAADE2}"/>
              </a:ext>
            </a:extLst>
          </p:cNvPr>
          <p:cNvSpPr txBox="1"/>
          <p:nvPr/>
        </p:nvSpPr>
        <p:spPr>
          <a:xfrm>
            <a:off x="4914624" y="3185276"/>
            <a:ext cx="69341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지구 기후에 변화를 초래하는 온실가스의 순배출을 </a:t>
            </a:r>
            <a:r>
              <a:rPr lang="ko-KR" altLang="en-US" dirty="0" err="1"/>
              <a:t>제로화하는</a:t>
            </a:r>
            <a:r>
              <a:rPr lang="ko-KR" altLang="en-US" dirty="0"/>
              <a:t> 탄소중립을 실현하는 과정에서</a:t>
            </a:r>
            <a:r>
              <a:rPr lang="en-US" altLang="ko-KR" dirty="0"/>
              <a:t>,</a:t>
            </a:r>
            <a:r>
              <a:rPr lang="ko-KR" altLang="en-US" dirty="0"/>
              <a:t> 재생 에너지를 대규모로 활용할 수 있게 되기 전까지는 탄소 </a:t>
            </a:r>
            <a:r>
              <a:rPr lang="ko-KR" altLang="en-US" dirty="0" err="1"/>
              <a:t>포집</a:t>
            </a:r>
            <a:r>
              <a:rPr lang="ko-KR" altLang="en-US" dirty="0"/>
              <a:t> 기술은 아주 중요합니다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우리 연구실에는 탄소 </a:t>
            </a:r>
            <a:r>
              <a:rPr lang="ko-KR" altLang="en-US" dirty="0" err="1"/>
              <a:t>포집</a:t>
            </a:r>
            <a:r>
              <a:rPr lang="ko-KR" altLang="en-US" dirty="0"/>
              <a:t> 및 전환 시스템에서 시스템 비용을 최소화하는 분자 구조 및 공정 디자인</a:t>
            </a:r>
            <a:r>
              <a:rPr lang="en-US" altLang="ko-KR" dirty="0"/>
              <a:t>/</a:t>
            </a:r>
            <a:r>
              <a:rPr lang="ko-KR" altLang="en-US" dirty="0"/>
              <a:t>운전 변수를 최적화하는 연구를 진행하고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9411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08A668-70F6-A090-931B-13DC63477202}"/>
              </a:ext>
            </a:extLst>
          </p:cNvPr>
          <p:cNvSpPr txBox="1"/>
          <p:nvPr/>
        </p:nvSpPr>
        <p:spPr>
          <a:xfrm>
            <a:off x="236615" y="1338665"/>
            <a:ext cx="5291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탄소 </a:t>
            </a:r>
            <a:r>
              <a:rPr lang="ko-KR" altLang="en-US" b="1" dirty="0" err="1"/>
              <a:t>포집</a:t>
            </a:r>
            <a:r>
              <a:rPr lang="ko-KR" altLang="en-US" b="1" dirty="0"/>
              <a:t> 시스템의 유연한 운전을 통한 탄소중립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AD5483FE-4A6F-5356-1758-A56D18180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35" y="1707997"/>
            <a:ext cx="5223659" cy="405480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C1AEFA3-16A5-972E-EC68-1D01F9BCE8B2}"/>
              </a:ext>
            </a:extLst>
          </p:cNvPr>
          <p:cNvSpPr txBox="1"/>
          <p:nvPr/>
        </p:nvSpPr>
        <p:spPr>
          <a:xfrm>
            <a:off x="5779014" y="1964592"/>
            <a:ext cx="60932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분리막을 활용한 탄소 </a:t>
            </a:r>
            <a:r>
              <a:rPr lang="ko-KR" altLang="en-US" dirty="0" err="1"/>
              <a:t>포집</a:t>
            </a:r>
            <a:r>
              <a:rPr lang="ko-KR" altLang="en-US" dirty="0"/>
              <a:t> 기술은 대규모 설비 투자 없이 효율적으로 배가스로부터 이산화탄소를 </a:t>
            </a:r>
            <a:r>
              <a:rPr lang="ko-KR" altLang="en-US" dirty="0" err="1"/>
              <a:t>포집</a:t>
            </a:r>
            <a:r>
              <a:rPr lang="ko-KR" altLang="en-US" dirty="0"/>
              <a:t> 및 분리하는 기술로 대두되고 있습니다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이때</a:t>
            </a:r>
            <a:r>
              <a:rPr lang="en-US" altLang="ko-KR" dirty="0"/>
              <a:t>, </a:t>
            </a:r>
            <a:r>
              <a:rPr lang="ko-KR" altLang="en-US" dirty="0"/>
              <a:t>탄소 </a:t>
            </a:r>
            <a:r>
              <a:rPr lang="ko-KR" altLang="en-US" dirty="0" err="1"/>
              <a:t>포집</a:t>
            </a:r>
            <a:r>
              <a:rPr lang="ko-KR" altLang="en-US" dirty="0"/>
              <a:t> 공정의 유연한 운전을 통해 재생에너지 기여의 확대에 따른 전기 가격의 가변성 및 탄소 배출 감축 시나리오에 대해 최적의 전략으로 대응하는 것이 중요합니다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우리 연구실에서는 발전소</a:t>
            </a:r>
            <a:r>
              <a:rPr lang="en-US" altLang="ko-KR" dirty="0"/>
              <a:t>-</a:t>
            </a:r>
            <a:r>
              <a:rPr lang="ko-KR" altLang="en-US" dirty="0" err="1"/>
              <a:t>분리막</a:t>
            </a:r>
            <a:r>
              <a:rPr lang="ko-KR" altLang="en-US" dirty="0"/>
              <a:t> 기반 탄소 </a:t>
            </a:r>
            <a:r>
              <a:rPr lang="ko-KR" altLang="en-US" dirty="0" err="1"/>
              <a:t>포집</a:t>
            </a:r>
            <a:r>
              <a:rPr lang="en-US" altLang="ko-KR" dirty="0"/>
              <a:t>-</a:t>
            </a:r>
            <a:r>
              <a:rPr lang="ko-KR" altLang="en-US" dirty="0"/>
              <a:t>전기 그리드 시스템의 동적 운전을 최적화 하는 플랫폼을 개발하고자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641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A609E-68D3-C145-D7E4-7F2677774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D305B8-004E-F7AD-3DBA-30BD511091F6}"/>
              </a:ext>
            </a:extLst>
          </p:cNvPr>
          <p:cNvSpPr txBox="1"/>
          <p:nvPr/>
        </p:nvSpPr>
        <p:spPr>
          <a:xfrm>
            <a:off x="351947" y="1299999"/>
            <a:ext cx="3281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청정 수소 생산 시스템 최적화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68DEEE-B961-BADD-031F-4E84D895C625}"/>
              </a:ext>
            </a:extLst>
          </p:cNvPr>
          <p:cNvSpPr txBox="1"/>
          <p:nvPr/>
        </p:nvSpPr>
        <p:spPr>
          <a:xfrm>
            <a:off x="5734080" y="2249307"/>
            <a:ext cx="609322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청정수소는 탄소중립 실현을 위한 핵심 에너지 수단으로 인식되고 있으며 그 중요성이 점차 커지고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우리 연구실에서는 그린수소 </a:t>
            </a:r>
            <a:r>
              <a:rPr lang="en-US" altLang="ko-KR" dirty="0"/>
              <a:t>(</a:t>
            </a:r>
            <a:r>
              <a:rPr lang="ko-KR" altLang="en-US" dirty="0"/>
              <a:t>재생에너지를 이용해 물을 전기 분해하여 생산하는 수소</a:t>
            </a:r>
            <a:r>
              <a:rPr lang="en-US" altLang="ko-KR" dirty="0"/>
              <a:t>)</a:t>
            </a:r>
            <a:r>
              <a:rPr lang="ko-KR" altLang="en-US" dirty="0"/>
              <a:t>와 블루수소 </a:t>
            </a:r>
            <a:r>
              <a:rPr lang="en-US" altLang="ko-KR" dirty="0"/>
              <a:t>(</a:t>
            </a:r>
            <a:r>
              <a:rPr lang="ko-KR" altLang="en-US" dirty="0"/>
              <a:t>천연가스 개질 공정에서 이산화탄소를 </a:t>
            </a:r>
            <a:r>
              <a:rPr lang="ko-KR" altLang="en-US" dirty="0" err="1"/>
              <a:t>포집</a:t>
            </a:r>
            <a:r>
              <a:rPr lang="en-US" altLang="ko-KR" dirty="0"/>
              <a:t>, </a:t>
            </a:r>
            <a:r>
              <a:rPr lang="ko-KR" altLang="en-US" dirty="0"/>
              <a:t>제거하여 생산하는 수소</a:t>
            </a:r>
            <a:r>
              <a:rPr lang="en-US" altLang="ko-KR" dirty="0"/>
              <a:t>)</a:t>
            </a:r>
            <a:r>
              <a:rPr lang="ko-KR" altLang="en-US" dirty="0"/>
              <a:t>의 최적 운전 밸런스를 통해 청정수소 생산 네트워크를 최적화 하는 플랫폼을 개발하고자 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이때</a:t>
            </a:r>
            <a:r>
              <a:rPr lang="en-US" altLang="ko-KR" dirty="0"/>
              <a:t>, Data-driven </a:t>
            </a:r>
            <a:r>
              <a:rPr lang="ko-KR" altLang="en-US" dirty="0"/>
              <a:t>모델링 기법을 통해 복잡한 공정 시스템의 </a:t>
            </a:r>
            <a:r>
              <a:rPr lang="ko-KR" altLang="en-US" dirty="0" err="1"/>
              <a:t>수렴성</a:t>
            </a:r>
            <a:r>
              <a:rPr lang="ko-KR" altLang="en-US" dirty="0"/>
              <a:t> 및 계산 속도를 향상시키고자 합니다</a:t>
            </a:r>
            <a:r>
              <a:rPr lang="en-US" altLang="ko-KR" dirty="0"/>
              <a:t>.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3244DA3F-1ED1-6098-B804-3C49A0FC3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7" y="1653942"/>
            <a:ext cx="5017443" cy="40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6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B12EAE-C042-67DE-1D1D-028EBE9865B3}"/>
              </a:ext>
            </a:extLst>
          </p:cNvPr>
          <p:cNvSpPr txBox="1"/>
          <p:nvPr/>
        </p:nvSpPr>
        <p:spPr>
          <a:xfrm>
            <a:off x="0" y="47516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>
                <a:ea typeface="돋움" panose="020B0600000101010101" pitchFamily="50" charset="-127"/>
              </a:rPr>
              <a:t>교수명</a:t>
            </a:r>
            <a:r>
              <a:rPr lang="en-US" altLang="ko-KR" dirty="0">
                <a:ea typeface="돋움" panose="020B0600000101010101" pitchFamily="50" charset="-127"/>
              </a:rPr>
              <a:t>: </a:t>
            </a:r>
            <a:r>
              <a:rPr lang="ko-KR" altLang="en-US" dirty="0" err="1">
                <a:ea typeface="돋움" panose="020B0600000101010101" pitchFamily="50" charset="-127"/>
              </a:rPr>
              <a:t>서경준</a:t>
            </a:r>
            <a:endParaRPr lang="en-US" altLang="ko-KR" dirty="0">
              <a:ea typeface="돋움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ea typeface="돋움" panose="020B0600000101010101" pitchFamily="50" charset="-127"/>
              </a:rPr>
              <a:t>연구실</a:t>
            </a:r>
            <a:r>
              <a:rPr lang="en-US" altLang="ko-KR" dirty="0">
                <a:ea typeface="돋움" panose="020B0600000101010101" pitchFamily="50" charset="-127"/>
              </a:rPr>
              <a:t>: D</a:t>
            </a:r>
            <a:r>
              <a:rPr lang="ko-KR" altLang="en-US" dirty="0">
                <a:ea typeface="돋움" panose="020B0600000101010101" pitchFamily="50" charset="-127"/>
              </a:rPr>
              <a:t>동 </a:t>
            </a:r>
            <a:r>
              <a:rPr lang="en-US" altLang="ko-KR" dirty="0">
                <a:ea typeface="돋움" panose="020B0600000101010101" pitchFamily="50" charset="-127"/>
              </a:rPr>
              <a:t>305</a:t>
            </a:r>
            <a:r>
              <a:rPr lang="ko-KR" altLang="en-US" dirty="0">
                <a:ea typeface="돋움" panose="020B0600000101010101" pitchFamily="50" charset="-127"/>
              </a:rPr>
              <a:t>호</a:t>
            </a:r>
            <a:endParaRPr lang="en-US" altLang="ko-KR" dirty="0">
              <a:ea typeface="돋움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ea typeface="돋움" panose="020B0600000101010101" pitchFamily="50" charset="-127"/>
              </a:rPr>
              <a:t>연락처</a:t>
            </a:r>
            <a:r>
              <a:rPr lang="en-US" altLang="ko-KR" dirty="0">
                <a:ea typeface="돋움" panose="020B0600000101010101" pitchFamily="50" charset="-127"/>
              </a:rPr>
              <a:t>: 031-8041-0615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ea typeface="돋움" panose="020B0600000101010101" pitchFamily="50" charset="-127"/>
              </a:rPr>
              <a:t>이메일</a:t>
            </a:r>
            <a:r>
              <a:rPr lang="en-US" altLang="ko-KR" dirty="0">
                <a:ea typeface="돋움" panose="020B0600000101010101" pitchFamily="50" charset="-127"/>
              </a:rPr>
              <a:t>: </a:t>
            </a:r>
            <a:r>
              <a:rPr lang="en-US" altLang="ko-KR" dirty="0" smtClean="0">
                <a:ea typeface="돋움" panose="020B0600000101010101" pitchFamily="50" charset="-127"/>
              </a:rPr>
              <a:t>k.seo</a:t>
            </a:r>
            <a:r>
              <a:rPr lang="en-US" altLang="ko-KR" dirty="0" smtClean="0">
                <a:ea typeface="돋움" panose="020B0600000101010101" pitchFamily="50" charset="-127"/>
              </a:rPr>
              <a:t>@tukorea.ac.kr</a:t>
            </a:r>
            <a:endParaRPr lang="en-US" altLang="ko-KR" dirty="0">
              <a:ea typeface="돋움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74C4D-60C4-1CB5-2F0F-96115350AD06}"/>
              </a:ext>
            </a:extLst>
          </p:cNvPr>
          <p:cNvSpPr txBox="1"/>
          <p:nvPr/>
        </p:nvSpPr>
        <p:spPr>
          <a:xfrm>
            <a:off x="0" y="692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ea typeface="돋움" panose="020B0600000101010101" pitchFamily="50" charset="-127"/>
              </a:rPr>
              <a:t>지도교수 소개</a:t>
            </a:r>
          </a:p>
        </p:txBody>
      </p:sp>
    </p:spTree>
    <p:extLst>
      <p:ext uri="{BB962C8B-B14F-4D97-AF65-F5344CB8AC3E}">
        <p14:creationId xmlns:p14="http://schemas.microsoft.com/office/powerpoint/2010/main" val="241345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270</Words>
  <Application>Microsoft Office PowerPoint</Application>
  <PresentationFormat>와이드스크린</PresentationFormat>
  <Paragraphs>30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돋움</vt:lpstr>
      <vt:lpstr>맑은 고딕</vt:lpstr>
      <vt:lpstr>Arial</vt:lpstr>
      <vt:lpstr>Cambria Math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kyeongjun Seo</dc:creator>
  <cp:lastModifiedBy>admin</cp:lastModifiedBy>
  <cp:revision>13</cp:revision>
  <dcterms:created xsi:type="dcterms:W3CDTF">2024-02-13T04:17:45Z</dcterms:created>
  <dcterms:modified xsi:type="dcterms:W3CDTF">2024-02-29T06:34:32Z</dcterms:modified>
</cp:coreProperties>
</file>